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7"/>
  </p:notesMasterIdLst>
  <p:sldIdLst>
    <p:sldId id="258" r:id="rId2"/>
    <p:sldId id="260" r:id="rId3"/>
    <p:sldId id="261" r:id="rId4"/>
    <p:sldId id="262" r:id="rId5"/>
    <p:sldId id="263" r:id="rId6"/>
    <p:sldId id="256" r:id="rId7"/>
    <p:sldId id="257" r:id="rId8"/>
    <p:sldId id="264" r:id="rId9"/>
    <p:sldId id="267" r:id="rId10"/>
    <p:sldId id="270" r:id="rId11"/>
    <p:sldId id="265" r:id="rId12"/>
    <p:sldId id="266" r:id="rId13"/>
    <p:sldId id="268" r:id="rId14"/>
    <p:sldId id="269" r:id="rId15"/>
    <p:sldId id="271"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53" d="100"/>
          <a:sy n="153" d="100"/>
        </p:scale>
        <p:origin x="510" y="1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2CFA10E-DC60-49BD-9AEF-742E2BE57C3B}" type="datetimeFigureOut">
              <a:rPr lang="en-GB" smtClean="0"/>
              <a:t>15/12/2023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B59CC70-F91E-478A-9437-3A473819602E}" type="slidenum">
              <a:rPr lang="en-GB" smtClean="0"/>
              <a:t>‹#›</a:t>
            </a:fld>
            <a:endParaRPr lang="en-GB"/>
          </a:p>
        </p:txBody>
      </p:sp>
    </p:spTree>
    <p:extLst>
      <p:ext uri="{BB962C8B-B14F-4D97-AF65-F5344CB8AC3E}">
        <p14:creationId xmlns:p14="http://schemas.microsoft.com/office/powerpoint/2010/main" val="35245361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FB59CC70-F91E-478A-9437-3A473819602E}" type="slidenum">
              <a:rPr lang="en-GB" smtClean="0"/>
              <a:t>7</a:t>
            </a:fld>
            <a:endParaRPr lang="en-GB"/>
          </a:p>
        </p:txBody>
      </p:sp>
    </p:spTree>
    <p:extLst>
      <p:ext uri="{BB962C8B-B14F-4D97-AF65-F5344CB8AC3E}">
        <p14:creationId xmlns:p14="http://schemas.microsoft.com/office/powerpoint/2010/main" val="30973433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27E222E-1DDD-4607-B37F-6F9DCA4038AE}" type="datetimeFigureOut">
              <a:rPr lang="en-GB" smtClean="0"/>
              <a:t>15/12/2023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EBB449D-FD49-4492-9EC9-07EA9F70FBD4}" type="slidenum">
              <a:rPr lang="en-GB" smtClean="0"/>
              <a:t>‹#›</a:t>
            </a:fld>
            <a:endParaRPr lang="en-GB"/>
          </a:p>
        </p:txBody>
      </p:sp>
    </p:spTree>
    <p:extLst>
      <p:ext uri="{BB962C8B-B14F-4D97-AF65-F5344CB8AC3E}">
        <p14:creationId xmlns:p14="http://schemas.microsoft.com/office/powerpoint/2010/main" val="7034373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E27E222E-1DDD-4607-B37F-6F9DCA4038AE}" type="datetimeFigureOut">
              <a:rPr lang="en-GB" smtClean="0"/>
              <a:t>15/12/2023</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8EBB449D-FD49-4492-9EC9-07EA9F70FBD4}" type="slidenum">
              <a:rPr lang="en-GB" smtClean="0"/>
              <a:t>‹#›</a:t>
            </a:fld>
            <a:endParaRPr lang="en-GB"/>
          </a:p>
        </p:txBody>
      </p:sp>
    </p:spTree>
    <p:extLst>
      <p:ext uri="{BB962C8B-B14F-4D97-AF65-F5344CB8AC3E}">
        <p14:creationId xmlns:p14="http://schemas.microsoft.com/office/powerpoint/2010/main" val="35006925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E27E222E-1DDD-4607-B37F-6F9DCA4038AE}" type="datetimeFigureOut">
              <a:rPr lang="en-GB" smtClean="0"/>
              <a:t>15/12/2023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EBB449D-FD49-4492-9EC9-07EA9F70FBD4}" type="slidenum">
              <a:rPr lang="en-GB" smtClean="0"/>
              <a:t>‹#›</a:t>
            </a:fld>
            <a:endParaRPr lang="en-GB"/>
          </a:p>
        </p:txBody>
      </p:sp>
    </p:spTree>
    <p:extLst>
      <p:ext uri="{BB962C8B-B14F-4D97-AF65-F5344CB8AC3E}">
        <p14:creationId xmlns:p14="http://schemas.microsoft.com/office/powerpoint/2010/main" val="323072206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E27E222E-1DDD-4607-B37F-6F9DCA4038AE}" type="datetimeFigureOut">
              <a:rPr lang="en-GB" smtClean="0"/>
              <a:t>15/12/2023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EBB449D-FD49-4492-9EC9-07EA9F70FBD4}" type="slidenum">
              <a:rPr lang="en-GB" smtClean="0"/>
              <a:t>‹#›</a:t>
            </a:fld>
            <a:endParaRPr lang="en-GB"/>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387861574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7E222E-1DDD-4607-B37F-6F9DCA4038AE}" type="datetimeFigureOut">
              <a:rPr lang="en-GB" smtClean="0"/>
              <a:t>15/12/2023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EBB449D-FD49-4492-9EC9-07EA9F70FBD4}" type="slidenum">
              <a:rPr lang="en-GB" smtClean="0"/>
              <a:t>‹#›</a:t>
            </a:fld>
            <a:endParaRPr lang="en-GB"/>
          </a:p>
        </p:txBody>
      </p:sp>
    </p:spTree>
    <p:extLst>
      <p:ext uri="{BB962C8B-B14F-4D97-AF65-F5344CB8AC3E}">
        <p14:creationId xmlns:p14="http://schemas.microsoft.com/office/powerpoint/2010/main" val="97432733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E27E222E-1DDD-4607-B37F-6F9DCA4038AE}" type="datetimeFigureOut">
              <a:rPr lang="en-GB" smtClean="0"/>
              <a:t>15/12/2023</a:t>
            </a:fld>
            <a:endParaRPr lang="en-GB"/>
          </a:p>
        </p:txBody>
      </p:sp>
      <p:sp>
        <p:nvSpPr>
          <p:cNvPr id="4"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EBB449D-FD49-4492-9EC9-07EA9F70FBD4}" type="slidenum">
              <a:rPr lang="en-GB" smtClean="0"/>
              <a:t>‹#›</a:t>
            </a:fld>
            <a:endParaRPr lang="en-GB"/>
          </a:p>
        </p:txBody>
      </p:sp>
    </p:spTree>
    <p:extLst>
      <p:ext uri="{BB962C8B-B14F-4D97-AF65-F5344CB8AC3E}">
        <p14:creationId xmlns:p14="http://schemas.microsoft.com/office/powerpoint/2010/main" val="389575747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E27E222E-1DDD-4607-B37F-6F9DCA4038AE}" type="datetimeFigureOut">
              <a:rPr lang="en-GB" smtClean="0"/>
              <a:t>15/12/2023</a:t>
            </a:fld>
            <a:endParaRPr lang="en-GB"/>
          </a:p>
        </p:txBody>
      </p:sp>
      <p:sp>
        <p:nvSpPr>
          <p:cNvPr id="4"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EBB449D-FD49-4492-9EC9-07EA9F70FBD4}" type="slidenum">
              <a:rPr lang="en-GB" smtClean="0"/>
              <a:t>‹#›</a:t>
            </a:fld>
            <a:endParaRPr lang="en-GB"/>
          </a:p>
        </p:txBody>
      </p:sp>
    </p:spTree>
    <p:extLst>
      <p:ext uri="{BB962C8B-B14F-4D97-AF65-F5344CB8AC3E}">
        <p14:creationId xmlns:p14="http://schemas.microsoft.com/office/powerpoint/2010/main" val="175444812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27E222E-1DDD-4607-B37F-6F9DCA4038AE}" type="datetimeFigureOut">
              <a:rPr lang="en-GB" smtClean="0"/>
              <a:t>15/12/2023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EBB449D-FD49-4492-9EC9-07EA9F70FBD4}" type="slidenum">
              <a:rPr lang="en-GB" smtClean="0"/>
              <a:t>‹#›</a:t>
            </a:fld>
            <a:endParaRPr lang="en-GB"/>
          </a:p>
        </p:txBody>
      </p:sp>
    </p:spTree>
    <p:extLst>
      <p:ext uri="{BB962C8B-B14F-4D97-AF65-F5344CB8AC3E}">
        <p14:creationId xmlns:p14="http://schemas.microsoft.com/office/powerpoint/2010/main" val="2126493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27E222E-1DDD-4607-B37F-6F9DCA4038AE}" type="datetimeFigureOut">
              <a:rPr lang="en-GB" smtClean="0"/>
              <a:t>15/12/2023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EBB449D-FD49-4492-9EC9-07EA9F70FBD4}" type="slidenum">
              <a:rPr lang="en-GB" smtClean="0"/>
              <a:t>‹#›</a:t>
            </a:fld>
            <a:endParaRPr lang="en-GB"/>
          </a:p>
        </p:txBody>
      </p:sp>
    </p:spTree>
    <p:extLst>
      <p:ext uri="{BB962C8B-B14F-4D97-AF65-F5344CB8AC3E}">
        <p14:creationId xmlns:p14="http://schemas.microsoft.com/office/powerpoint/2010/main" val="1480543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E27E222E-1DDD-4607-B37F-6F9DCA4038AE}" type="datetimeFigureOut">
              <a:rPr lang="en-GB" smtClean="0"/>
              <a:t>15/12/2023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EBB449D-FD49-4492-9EC9-07EA9F70FBD4}" type="slidenum">
              <a:rPr lang="en-GB" smtClean="0"/>
              <a:t>‹#›</a:t>
            </a:fld>
            <a:endParaRPr lang="en-GB"/>
          </a:p>
        </p:txBody>
      </p:sp>
    </p:spTree>
    <p:extLst>
      <p:ext uri="{BB962C8B-B14F-4D97-AF65-F5344CB8AC3E}">
        <p14:creationId xmlns:p14="http://schemas.microsoft.com/office/powerpoint/2010/main" val="40411181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7E222E-1DDD-4607-B37F-6F9DCA4038AE}" type="datetimeFigureOut">
              <a:rPr lang="en-GB" smtClean="0"/>
              <a:t>15/12/2023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EBB449D-FD49-4492-9EC9-07EA9F70FBD4}" type="slidenum">
              <a:rPr lang="en-GB" smtClean="0"/>
              <a:t>‹#›</a:t>
            </a:fld>
            <a:endParaRPr lang="en-GB"/>
          </a:p>
        </p:txBody>
      </p:sp>
    </p:spTree>
    <p:extLst>
      <p:ext uri="{BB962C8B-B14F-4D97-AF65-F5344CB8AC3E}">
        <p14:creationId xmlns:p14="http://schemas.microsoft.com/office/powerpoint/2010/main" val="8047607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27E222E-1DDD-4607-B37F-6F9DCA4038AE}" type="datetimeFigureOut">
              <a:rPr lang="en-GB" smtClean="0"/>
              <a:t>15/12/2023</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8EBB449D-FD49-4492-9EC9-07EA9F70FBD4}" type="slidenum">
              <a:rPr lang="en-GB" smtClean="0"/>
              <a:t>‹#›</a:t>
            </a:fld>
            <a:endParaRPr lang="en-GB"/>
          </a:p>
        </p:txBody>
      </p:sp>
    </p:spTree>
    <p:extLst>
      <p:ext uri="{BB962C8B-B14F-4D97-AF65-F5344CB8AC3E}">
        <p14:creationId xmlns:p14="http://schemas.microsoft.com/office/powerpoint/2010/main" val="3803921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27E222E-1DDD-4607-B37F-6F9DCA4038AE}" type="datetimeFigureOut">
              <a:rPr lang="en-GB" smtClean="0"/>
              <a:t>15/12/2023</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8EBB449D-FD49-4492-9EC9-07EA9F70FBD4}" type="slidenum">
              <a:rPr lang="en-GB" smtClean="0"/>
              <a:t>‹#›</a:t>
            </a:fld>
            <a:endParaRPr lang="en-GB"/>
          </a:p>
        </p:txBody>
      </p:sp>
    </p:spTree>
    <p:extLst>
      <p:ext uri="{BB962C8B-B14F-4D97-AF65-F5344CB8AC3E}">
        <p14:creationId xmlns:p14="http://schemas.microsoft.com/office/powerpoint/2010/main" val="18405059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E27E222E-1DDD-4607-B37F-6F9DCA4038AE}" type="datetimeFigureOut">
              <a:rPr lang="en-GB" smtClean="0"/>
              <a:t>15/12/2023</a:t>
            </a:fld>
            <a:endParaRPr lang="en-GB"/>
          </a:p>
        </p:txBody>
      </p:sp>
      <p:sp>
        <p:nvSpPr>
          <p:cNvPr id="5" name="Footer Placeholder 3"/>
          <p:cNvSpPr>
            <a:spLocks noGrp="1"/>
          </p:cNvSpPr>
          <p:nvPr>
            <p:ph type="ftr" sz="quarter" idx="11"/>
          </p:nvPr>
        </p:nvSpPr>
        <p:spPr/>
        <p:txBody>
          <a:bodyPr/>
          <a:lstStyle/>
          <a:p>
            <a:endParaRPr lang="en-GB"/>
          </a:p>
        </p:txBody>
      </p:sp>
      <p:sp>
        <p:nvSpPr>
          <p:cNvPr id="6" name="Slide Number Placeholder 4"/>
          <p:cNvSpPr>
            <a:spLocks noGrp="1"/>
          </p:cNvSpPr>
          <p:nvPr>
            <p:ph type="sldNum" sz="quarter" idx="12"/>
          </p:nvPr>
        </p:nvSpPr>
        <p:spPr/>
        <p:txBody>
          <a:bodyPr/>
          <a:lstStyle/>
          <a:p>
            <a:fld id="{8EBB449D-FD49-4492-9EC9-07EA9F70FBD4}" type="slidenum">
              <a:rPr lang="en-GB" smtClean="0"/>
              <a:t>‹#›</a:t>
            </a:fld>
            <a:endParaRPr lang="en-GB"/>
          </a:p>
        </p:txBody>
      </p:sp>
    </p:spTree>
    <p:extLst>
      <p:ext uri="{BB962C8B-B14F-4D97-AF65-F5344CB8AC3E}">
        <p14:creationId xmlns:p14="http://schemas.microsoft.com/office/powerpoint/2010/main" val="40056710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E27E222E-1DDD-4607-B37F-6F9DCA4038AE}" type="datetimeFigureOut">
              <a:rPr lang="en-GB" smtClean="0"/>
              <a:t>15/12/2023</a:t>
            </a:fld>
            <a:endParaRPr lang="en-GB"/>
          </a:p>
        </p:txBody>
      </p:sp>
      <p:sp>
        <p:nvSpPr>
          <p:cNvPr id="5" name="Footer Placeholder 2"/>
          <p:cNvSpPr>
            <a:spLocks noGrp="1"/>
          </p:cNvSpPr>
          <p:nvPr>
            <p:ph type="ftr" sz="quarter" idx="11"/>
          </p:nvPr>
        </p:nvSpPr>
        <p:spPr/>
        <p:txBody>
          <a:bodyPr/>
          <a:lstStyle/>
          <a:p>
            <a:endParaRPr lang="en-GB"/>
          </a:p>
        </p:txBody>
      </p:sp>
      <p:sp>
        <p:nvSpPr>
          <p:cNvPr id="6" name="Slide Number Placeholder 3"/>
          <p:cNvSpPr>
            <a:spLocks noGrp="1"/>
          </p:cNvSpPr>
          <p:nvPr>
            <p:ph type="sldNum" sz="quarter" idx="12"/>
          </p:nvPr>
        </p:nvSpPr>
        <p:spPr/>
        <p:txBody>
          <a:bodyPr/>
          <a:lstStyle/>
          <a:p>
            <a:fld id="{8EBB449D-FD49-4492-9EC9-07EA9F70FBD4}" type="slidenum">
              <a:rPr lang="en-GB" smtClean="0"/>
              <a:t>‹#›</a:t>
            </a:fld>
            <a:endParaRPr lang="en-GB"/>
          </a:p>
        </p:txBody>
      </p:sp>
    </p:spTree>
    <p:extLst>
      <p:ext uri="{BB962C8B-B14F-4D97-AF65-F5344CB8AC3E}">
        <p14:creationId xmlns:p14="http://schemas.microsoft.com/office/powerpoint/2010/main" val="42506171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7" name="Date Placeholder 4"/>
          <p:cNvSpPr>
            <a:spLocks noGrp="1"/>
          </p:cNvSpPr>
          <p:nvPr>
            <p:ph type="dt" sz="half" idx="10"/>
          </p:nvPr>
        </p:nvSpPr>
        <p:spPr/>
        <p:txBody>
          <a:bodyPr/>
          <a:lstStyle/>
          <a:p>
            <a:fld id="{E27E222E-1DDD-4607-B37F-6F9DCA4038AE}" type="datetimeFigureOut">
              <a:rPr lang="en-GB" smtClean="0"/>
              <a:t>15/12/2023</a:t>
            </a:fld>
            <a:endParaRPr lang="en-GB"/>
          </a:p>
        </p:txBody>
      </p:sp>
      <p:sp>
        <p:nvSpPr>
          <p:cNvPr id="5" name="Footer Placeholder 5"/>
          <p:cNvSpPr>
            <a:spLocks noGrp="1"/>
          </p:cNvSpPr>
          <p:nvPr>
            <p:ph type="ftr" sz="quarter" idx="11"/>
          </p:nvPr>
        </p:nvSpPr>
        <p:spPr/>
        <p:txBody>
          <a:bodyPr/>
          <a:lstStyle/>
          <a:p>
            <a:endParaRPr lang="en-GB"/>
          </a:p>
        </p:txBody>
      </p:sp>
      <p:sp>
        <p:nvSpPr>
          <p:cNvPr id="6" name="Slide Number Placeholder 6"/>
          <p:cNvSpPr>
            <a:spLocks noGrp="1"/>
          </p:cNvSpPr>
          <p:nvPr>
            <p:ph type="sldNum" sz="quarter" idx="12"/>
          </p:nvPr>
        </p:nvSpPr>
        <p:spPr/>
        <p:txBody>
          <a:bodyPr/>
          <a:lstStyle/>
          <a:p>
            <a:fld id="{8EBB449D-FD49-4492-9EC9-07EA9F70FBD4}" type="slidenum">
              <a:rPr lang="en-GB" smtClean="0"/>
              <a:t>‹#›</a:t>
            </a:fld>
            <a:endParaRPr lang="en-GB"/>
          </a:p>
        </p:txBody>
      </p:sp>
    </p:spTree>
    <p:extLst>
      <p:ext uri="{BB962C8B-B14F-4D97-AF65-F5344CB8AC3E}">
        <p14:creationId xmlns:p14="http://schemas.microsoft.com/office/powerpoint/2010/main" val="2934769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E27E222E-1DDD-4607-B37F-6F9DCA4038AE}" type="datetimeFigureOut">
              <a:rPr lang="en-GB" smtClean="0"/>
              <a:t>15/12/2023</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8EBB449D-FD49-4492-9EC9-07EA9F70FBD4}" type="slidenum">
              <a:rPr lang="en-GB" smtClean="0"/>
              <a:t>‹#›</a:t>
            </a:fld>
            <a:endParaRPr lang="en-GB"/>
          </a:p>
        </p:txBody>
      </p:sp>
    </p:spTree>
    <p:extLst>
      <p:ext uri="{BB962C8B-B14F-4D97-AF65-F5344CB8AC3E}">
        <p14:creationId xmlns:p14="http://schemas.microsoft.com/office/powerpoint/2010/main" val="24791953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E27E222E-1DDD-4607-B37F-6F9DCA4038AE}" type="datetimeFigureOut">
              <a:rPr lang="en-GB" smtClean="0"/>
              <a:t>15/12/2023</a:t>
            </a:fld>
            <a:endParaRPr lang="en-GB"/>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GB"/>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8EBB449D-FD49-4492-9EC9-07EA9F70FBD4}" type="slidenum">
              <a:rPr lang="en-GB" smtClean="0"/>
              <a:t>‹#›</a:t>
            </a:fld>
            <a:endParaRPr lang="en-GB"/>
          </a:p>
        </p:txBody>
      </p:sp>
    </p:spTree>
    <p:extLst>
      <p:ext uri="{BB962C8B-B14F-4D97-AF65-F5344CB8AC3E}">
        <p14:creationId xmlns:p14="http://schemas.microsoft.com/office/powerpoint/2010/main" val="1560434662"/>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42.png"/><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3.png"/></Relationships>
</file>

<file path=ppt/slides/_rels/slide1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45.png"/><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6.png"/></Relationships>
</file>

<file path=ppt/slides/_rels/slide1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24.png"/><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9.png"/></Relationships>
</file>

<file path=ppt/slides/_rels/slide1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1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hyperlink" Target="https://www.singulart.com/en/artworks/yaroslav-yasenev-bright-painting-manhattan-bridge-usa-urban-art-manhattan-bridge-street-art-new-york-city-1799060" TargetMode="External"/><Relationship Id="rId7" Type="http://schemas.openxmlformats.org/officeDocument/2006/relationships/image" Target="../media/image7.png"/><Relationship Id="rId2" Type="http://schemas.openxmlformats.org/officeDocument/2006/relationships/hyperlink" Target="https://www.singulart.com/en/artworks/fran%C3%A7oise-dugourd-caput-blue-lagoon-298195" TargetMode="Externa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hyperlink" Target="https://app.logo.com/editor/colors?logo=logo_fb144154-b8ba-4e46-a40e-7935daae1025&amp;_gl=1*1kbk97w*_gcl_au*NzY2MzYwNzY3LjE2OTgxNjY4MTI" TargetMode="External"/><Relationship Id="rId4" Type="http://schemas.openxmlformats.org/officeDocument/2006/relationships/hyperlink" Target="https://blogs.umflint.edu/artexhibition/arts-logo/" TargetMode="External"/><Relationship Id="rId9" Type="http://schemas.openxmlformats.org/officeDocument/2006/relationships/image" Target="../media/image9.png"/></Relationships>
</file>

<file path=ppt/slides/_rels/slide3.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hyperlink" Target="https://www.google.com/maps/place/NSCG+Newcastle+College/@53.0145866,-2.2394519,795m/data=!3m1!1e3!4m6!3m5!1s0x487a67fca2472df1:0xb945ff639f53c3d7!8m2!3d53.0151356!4d-2.2378777!16zL20vMDVxa2Ni?entry=ttu" TargetMode="External"/><Relationship Id="rId7" Type="http://schemas.openxmlformats.org/officeDocument/2006/relationships/image" Target="../media/image13.png"/><Relationship Id="rId2" Type="http://schemas.openxmlformats.org/officeDocument/2006/relationships/hyperlink" Target="https://www.instagram.com/my_candle_for_you_/?utm_source=qr&amp;igshid=OGU0MmVlOWVjOQ%3D%3D" TargetMode="Externa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10" Type="http://schemas.openxmlformats.org/officeDocument/2006/relationships/image" Target="../media/image15.png"/><Relationship Id="rId4" Type="http://schemas.openxmlformats.org/officeDocument/2006/relationships/image" Target="../media/image10.jpeg"/><Relationship Id="rId9" Type="http://schemas.microsoft.com/office/2007/relationships/hdphoto" Target="../media/hdphoto1.wdp"/></Relationships>
</file>

<file path=ppt/slides/_rels/slide4.xml.rels><?xml version="1.0" encoding="UTF-8" standalone="yes"?>
<Relationships xmlns="http://schemas.openxmlformats.org/package/2006/relationships"><Relationship Id="rId3" Type="http://schemas.openxmlformats.org/officeDocument/2006/relationships/hyperlink" Target="https://www.singulart.com/en/artworks/yaroslav-yasenev-street-musician-1010861" TargetMode="External"/><Relationship Id="rId7" Type="http://schemas.openxmlformats.org/officeDocument/2006/relationships/image" Target="../media/image19.png"/><Relationship Id="rId2" Type="http://schemas.openxmlformats.org/officeDocument/2006/relationships/hyperlink" Target="https://www.instagram.com/my_candle_for_you_/?utm_source=qr&amp;igshid=OGU0MmVlOWVjOQ%3D%3D" TargetMode="Externa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24.png"/><Relationship Id="rId10" Type="http://schemas.openxmlformats.org/officeDocument/2006/relationships/image" Target="../media/image29.png"/><Relationship Id="rId4" Type="http://schemas.openxmlformats.org/officeDocument/2006/relationships/image" Target="../media/image23.png"/><Relationship Id="rId9" Type="http://schemas.openxmlformats.org/officeDocument/2006/relationships/image" Target="../media/image28.png"/></Relationships>
</file>

<file path=ppt/slides/_rels/slide7.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40.png"/><Relationship Id="rId3" Type="http://schemas.openxmlformats.org/officeDocument/2006/relationships/image" Target="../media/image30.png"/><Relationship Id="rId7" Type="http://schemas.openxmlformats.org/officeDocument/2006/relationships/image" Target="../media/image34.png"/><Relationship Id="rId12" Type="http://schemas.openxmlformats.org/officeDocument/2006/relationships/image" Target="../media/image39.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3.png"/><Relationship Id="rId11" Type="http://schemas.openxmlformats.org/officeDocument/2006/relationships/image" Target="../media/image38.png"/><Relationship Id="rId5" Type="http://schemas.openxmlformats.org/officeDocument/2006/relationships/image" Target="../media/image32.png"/><Relationship Id="rId10" Type="http://schemas.openxmlformats.org/officeDocument/2006/relationships/image" Target="../media/image37.png"/><Relationship Id="rId4" Type="http://schemas.openxmlformats.org/officeDocument/2006/relationships/image" Target="../media/image31.png"/><Relationship Id="rId9" Type="http://schemas.openxmlformats.org/officeDocument/2006/relationships/image" Target="../media/image36.png"/><Relationship Id="rId14" Type="http://schemas.openxmlformats.org/officeDocument/2006/relationships/image" Target="../media/image4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258199" y="2720614"/>
            <a:ext cx="3612813" cy="1400530"/>
          </a:xfrm>
        </p:spPr>
        <p:txBody>
          <a:bodyPr/>
          <a:lstStyle/>
          <a:p>
            <a:r>
              <a:rPr lang="en-GB" dirty="0"/>
              <a:t>Assignment 3</a:t>
            </a:r>
            <a:br>
              <a:rPr lang="en-GB" dirty="0"/>
            </a:br>
            <a:endParaRPr lang="en-GB" dirty="0"/>
          </a:p>
        </p:txBody>
      </p:sp>
      <p:sp>
        <p:nvSpPr>
          <p:cNvPr id="3" name="TextBox 2"/>
          <p:cNvSpPr txBox="1"/>
          <p:nvPr/>
        </p:nvSpPr>
        <p:spPr>
          <a:xfrm>
            <a:off x="4545087" y="3751812"/>
            <a:ext cx="3039036" cy="369332"/>
          </a:xfrm>
          <a:prstGeom prst="rect">
            <a:avLst/>
          </a:prstGeom>
          <a:noFill/>
        </p:spPr>
        <p:txBody>
          <a:bodyPr wrap="square" rtlCol="0">
            <a:spAutoFit/>
          </a:bodyPr>
          <a:lstStyle/>
          <a:p>
            <a:r>
              <a:rPr lang="en-GB" dirty="0"/>
              <a:t>Kyryl </a:t>
            </a:r>
            <a:r>
              <a:rPr lang="en-GB"/>
              <a:t>Masalov 01/12/2023</a:t>
            </a:r>
            <a:endParaRPr lang="en-GB" dirty="0"/>
          </a:p>
        </p:txBody>
      </p:sp>
    </p:spTree>
    <p:extLst>
      <p:ext uri="{BB962C8B-B14F-4D97-AF65-F5344CB8AC3E}">
        <p14:creationId xmlns:p14="http://schemas.microsoft.com/office/powerpoint/2010/main" val="20159487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9404723" cy="658906"/>
          </a:xfrm>
        </p:spPr>
        <p:txBody>
          <a:bodyPr/>
          <a:lstStyle/>
          <a:p>
            <a:r>
              <a:rPr lang="en-GB" dirty="0"/>
              <a:t>User Feedback</a:t>
            </a:r>
          </a:p>
        </p:txBody>
      </p:sp>
      <p:sp>
        <p:nvSpPr>
          <p:cNvPr id="3" name="Content Placeholder 2"/>
          <p:cNvSpPr>
            <a:spLocks noGrp="1"/>
          </p:cNvSpPr>
          <p:nvPr>
            <p:ph idx="1"/>
          </p:nvPr>
        </p:nvSpPr>
        <p:spPr>
          <a:xfrm>
            <a:off x="1151792" y="2092050"/>
            <a:ext cx="8899042" cy="1073181"/>
          </a:xfrm>
        </p:spPr>
        <p:txBody>
          <a:bodyPr>
            <a:normAutofit/>
          </a:bodyPr>
          <a:lstStyle/>
          <a:p>
            <a:pPr marL="0" indent="0">
              <a:buNone/>
            </a:pPr>
            <a:r>
              <a:rPr lang="en-GB" dirty="0"/>
              <a:t>Make the header width smaller so the user can see where the header starts and ends. This way he will not look for additional buttons and will realize that this is the start/end of the header.</a:t>
            </a:r>
          </a:p>
        </p:txBody>
      </p:sp>
      <p:sp>
        <p:nvSpPr>
          <p:cNvPr id="4" name="TextBox 3"/>
          <p:cNvSpPr txBox="1"/>
          <p:nvPr/>
        </p:nvSpPr>
        <p:spPr>
          <a:xfrm>
            <a:off x="25585" y="6220616"/>
            <a:ext cx="6695466" cy="369332"/>
          </a:xfrm>
          <a:prstGeom prst="rect">
            <a:avLst/>
          </a:prstGeom>
          <a:noFill/>
        </p:spPr>
        <p:txBody>
          <a:bodyPr wrap="square" rtlCol="0">
            <a:spAutoFit/>
          </a:bodyPr>
          <a:lstStyle/>
          <a:p>
            <a:r>
              <a:rPr lang="en-GB" dirty="0"/>
              <a:t>I need to make the headers start and end more visible </a:t>
            </a:r>
          </a:p>
        </p:txBody>
      </p:sp>
      <p:sp>
        <p:nvSpPr>
          <p:cNvPr id="6" name="TextBox 5"/>
          <p:cNvSpPr txBox="1"/>
          <p:nvPr/>
        </p:nvSpPr>
        <p:spPr>
          <a:xfrm>
            <a:off x="8818683" y="6275392"/>
            <a:ext cx="3373317" cy="369332"/>
          </a:xfrm>
          <a:prstGeom prst="rect">
            <a:avLst/>
          </a:prstGeom>
          <a:noFill/>
        </p:spPr>
        <p:txBody>
          <a:bodyPr wrap="square" rtlCol="0">
            <a:spAutoFit/>
          </a:bodyPr>
          <a:lstStyle/>
          <a:p>
            <a:r>
              <a:rPr lang="en-GB" dirty="0"/>
              <a:t>Feedback from Steph Tague</a:t>
            </a:r>
          </a:p>
        </p:txBody>
      </p:sp>
    </p:spTree>
    <p:extLst>
      <p:ext uri="{BB962C8B-B14F-4D97-AF65-F5344CB8AC3E}">
        <p14:creationId xmlns:p14="http://schemas.microsoft.com/office/powerpoint/2010/main" val="30093208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31811" y="49413"/>
            <a:ext cx="9404723" cy="1400530"/>
          </a:xfrm>
        </p:spPr>
        <p:txBody>
          <a:bodyPr/>
          <a:lstStyle/>
          <a:p>
            <a:r>
              <a:rPr lang="en-GB" dirty="0"/>
              <a:t>Making Text bigger</a:t>
            </a:r>
          </a:p>
        </p:txBody>
      </p:sp>
      <p:pic>
        <p:nvPicPr>
          <p:cNvPr id="7" name="Picture 6"/>
          <p:cNvPicPr>
            <a:picLocks noChangeAspect="1"/>
          </p:cNvPicPr>
          <p:nvPr/>
        </p:nvPicPr>
        <p:blipFill>
          <a:blip r:embed="rId2"/>
          <a:stretch>
            <a:fillRect/>
          </a:stretch>
        </p:blipFill>
        <p:spPr>
          <a:xfrm>
            <a:off x="257388" y="1650647"/>
            <a:ext cx="5536741" cy="2957643"/>
          </a:xfrm>
          <a:prstGeom prst="rect">
            <a:avLst/>
          </a:prstGeom>
        </p:spPr>
      </p:pic>
      <p:pic>
        <p:nvPicPr>
          <p:cNvPr id="8" name="Picture 7"/>
          <p:cNvPicPr>
            <a:picLocks noChangeAspect="1"/>
          </p:cNvPicPr>
          <p:nvPr/>
        </p:nvPicPr>
        <p:blipFill>
          <a:blip r:embed="rId3"/>
          <a:stretch>
            <a:fillRect/>
          </a:stretch>
        </p:blipFill>
        <p:spPr>
          <a:xfrm>
            <a:off x="2152106" y="4936284"/>
            <a:ext cx="1747307" cy="1105054"/>
          </a:xfrm>
          <a:prstGeom prst="rect">
            <a:avLst/>
          </a:prstGeom>
        </p:spPr>
      </p:pic>
      <p:pic>
        <p:nvPicPr>
          <p:cNvPr id="9" name="Picture 8"/>
          <p:cNvPicPr>
            <a:picLocks noChangeAspect="1"/>
          </p:cNvPicPr>
          <p:nvPr/>
        </p:nvPicPr>
        <p:blipFill>
          <a:blip r:embed="rId4"/>
          <a:stretch>
            <a:fillRect/>
          </a:stretch>
        </p:blipFill>
        <p:spPr>
          <a:xfrm>
            <a:off x="6559062" y="1630199"/>
            <a:ext cx="5318020" cy="2978091"/>
          </a:xfrm>
          <a:prstGeom prst="rect">
            <a:avLst/>
          </a:prstGeom>
        </p:spPr>
      </p:pic>
      <p:pic>
        <p:nvPicPr>
          <p:cNvPr id="10" name="Picture 9"/>
          <p:cNvPicPr>
            <a:picLocks noChangeAspect="1"/>
          </p:cNvPicPr>
          <p:nvPr/>
        </p:nvPicPr>
        <p:blipFill>
          <a:blip r:embed="rId5"/>
          <a:stretch>
            <a:fillRect/>
          </a:stretch>
        </p:blipFill>
        <p:spPr>
          <a:xfrm>
            <a:off x="8328737" y="4936284"/>
            <a:ext cx="1924319" cy="1105054"/>
          </a:xfrm>
          <a:prstGeom prst="rect">
            <a:avLst/>
          </a:prstGeom>
        </p:spPr>
      </p:pic>
      <p:sp>
        <p:nvSpPr>
          <p:cNvPr id="4" name="TextBox 3"/>
          <p:cNvSpPr txBox="1"/>
          <p:nvPr/>
        </p:nvSpPr>
        <p:spPr>
          <a:xfrm>
            <a:off x="2541176" y="1244608"/>
            <a:ext cx="969163" cy="369332"/>
          </a:xfrm>
          <a:prstGeom prst="rect">
            <a:avLst/>
          </a:prstGeom>
          <a:noFill/>
        </p:spPr>
        <p:txBody>
          <a:bodyPr wrap="square" rtlCol="0">
            <a:spAutoFit/>
          </a:bodyPr>
          <a:lstStyle/>
          <a:p>
            <a:r>
              <a:rPr lang="en-GB" dirty="0"/>
              <a:t>Before</a:t>
            </a:r>
          </a:p>
        </p:txBody>
      </p:sp>
      <p:sp>
        <p:nvSpPr>
          <p:cNvPr id="5" name="TextBox 4"/>
          <p:cNvSpPr txBox="1"/>
          <p:nvPr/>
        </p:nvSpPr>
        <p:spPr>
          <a:xfrm>
            <a:off x="8796041" y="1244608"/>
            <a:ext cx="844061" cy="369332"/>
          </a:xfrm>
          <a:prstGeom prst="rect">
            <a:avLst/>
          </a:prstGeom>
          <a:noFill/>
        </p:spPr>
        <p:txBody>
          <a:bodyPr wrap="square" rtlCol="0">
            <a:spAutoFit/>
          </a:bodyPr>
          <a:lstStyle/>
          <a:p>
            <a:r>
              <a:rPr lang="en-GB" dirty="0"/>
              <a:t>After </a:t>
            </a:r>
          </a:p>
        </p:txBody>
      </p:sp>
    </p:spTree>
    <p:extLst>
      <p:ext uri="{BB962C8B-B14F-4D97-AF65-F5344CB8AC3E}">
        <p14:creationId xmlns:p14="http://schemas.microsoft.com/office/powerpoint/2010/main" val="35169851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31811" y="49413"/>
            <a:ext cx="9404723" cy="1400530"/>
          </a:xfrm>
        </p:spPr>
        <p:txBody>
          <a:bodyPr/>
          <a:lstStyle/>
          <a:p>
            <a:r>
              <a:rPr lang="en-GB" dirty="0"/>
              <a:t>Making Data Validation </a:t>
            </a:r>
          </a:p>
        </p:txBody>
      </p:sp>
      <p:sp>
        <p:nvSpPr>
          <p:cNvPr id="4" name="TextBox 3"/>
          <p:cNvSpPr txBox="1"/>
          <p:nvPr/>
        </p:nvSpPr>
        <p:spPr>
          <a:xfrm>
            <a:off x="762847" y="1163738"/>
            <a:ext cx="969163" cy="369332"/>
          </a:xfrm>
          <a:prstGeom prst="rect">
            <a:avLst/>
          </a:prstGeom>
          <a:noFill/>
        </p:spPr>
        <p:txBody>
          <a:bodyPr wrap="square" rtlCol="0">
            <a:spAutoFit/>
          </a:bodyPr>
          <a:lstStyle/>
          <a:p>
            <a:r>
              <a:rPr lang="en-GB" dirty="0"/>
              <a:t>Before</a:t>
            </a:r>
          </a:p>
        </p:txBody>
      </p:sp>
      <p:sp>
        <p:nvSpPr>
          <p:cNvPr id="5" name="TextBox 4"/>
          <p:cNvSpPr txBox="1"/>
          <p:nvPr/>
        </p:nvSpPr>
        <p:spPr>
          <a:xfrm>
            <a:off x="4187958" y="1163738"/>
            <a:ext cx="844061" cy="369332"/>
          </a:xfrm>
          <a:prstGeom prst="rect">
            <a:avLst/>
          </a:prstGeom>
          <a:noFill/>
        </p:spPr>
        <p:txBody>
          <a:bodyPr wrap="square" rtlCol="0">
            <a:spAutoFit/>
          </a:bodyPr>
          <a:lstStyle/>
          <a:p>
            <a:r>
              <a:rPr lang="en-GB" dirty="0"/>
              <a:t>After </a:t>
            </a:r>
          </a:p>
        </p:txBody>
      </p:sp>
      <p:pic>
        <p:nvPicPr>
          <p:cNvPr id="6" name="Picture 5"/>
          <p:cNvPicPr>
            <a:picLocks noChangeAspect="1"/>
          </p:cNvPicPr>
          <p:nvPr/>
        </p:nvPicPr>
        <p:blipFill>
          <a:blip r:embed="rId2"/>
          <a:stretch>
            <a:fillRect/>
          </a:stretch>
        </p:blipFill>
        <p:spPr>
          <a:xfrm>
            <a:off x="2570795" y="1533069"/>
            <a:ext cx="4078389" cy="3314311"/>
          </a:xfrm>
          <a:prstGeom prst="rect">
            <a:avLst/>
          </a:prstGeom>
        </p:spPr>
      </p:pic>
      <p:pic>
        <p:nvPicPr>
          <p:cNvPr id="11" name="Picture 10"/>
          <p:cNvPicPr>
            <a:picLocks noChangeAspect="1"/>
          </p:cNvPicPr>
          <p:nvPr/>
        </p:nvPicPr>
        <p:blipFill>
          <a:blip r:embed="rId3"/>
          <a:stretch>
            <a:fillRect/>
          </a:stretch>
        </p:blipFill>
        <p:spPr>
          <a:xfrm>
            <a:off x="155100" y="1533070"/>
            <a:ext cx="2184659" cy="3314311"/>
          </a:xfrm>
          <a:prstGeom prst="rect">
            <a:avLst/>
          </a:prstGeom>
        </p:spPr>
      </p:pic>
      <p:sp>
        <p:nvSpPr>
          <p:cNvPr id="12" name="TextBox 11"/>
          <p:cNvSpPr txBox="1"/>
          <p:nvPr/>
        </p:nvSpPr>
        <p:spPr>
          <a:xfrm>
            <a:off x="2419927" y="5023580"/>
            <a:ext cx="1496291" cy="584775"/>
          </a:xfrm>
          <a:prstGeom prst="rect">
            <a:avLst/>
          </a:prstGeom>
          <a:noFill/>
        </p:spPr>
        <p:txBody>
          <a:bodyPr wrap="square" rtlCol="0">
            <a:spAutoFit/>
          </a:bodyPr>
          <a:lstStyle/>
          <a:p>
            <a:r>
              <a:rPr lang="en-GB" sz="3200" dirty="0"/>
              <a:t>Code</a:t>
            </a:r>
          </a:p>
        </p:txBody>
      </p:sp>
      <p:pic>
        <p:nvPicPr>
          <p:cNvPr id="13" name="Picture 12"/>
          <p:cNvPicPr>
            <a:picLocks noChangeAspect="1"/>
          </p:cNvPicPr>
          <p:nvPr/>
        </p:nvPicPr>
        <p:blipFill>
          <a:blip r:embed="rId4"/>
          <a:stretch>
            <a:fillRect/>
          </a:stretch>
        </p:blipFill>
        <p:spPr>
          <a:xfrm>
            <a:off x="7198128" y="1533069"/>
            <a:ext cx="4605945" cy="1897973"/>
          </a:xfrm>
          <a:prstGeom prst="rect">
            <a:avLst/>
          </a:prstGeom>
        </p:spPr>
      </p:pic>
      <p:pic>
        <p:nvPicPr>
          <p:cNvPr id="15" name="Picture 14"/>
          <p:cNvPicPr>
            <a:picLocks noChangeAspect="1"/>
          </p:cNvPicPr>
          <p:nvPr/>
        </p:nvPicPr>
        <p:blipFill>
          <a:blip r:embed="rId5"/>
          <a:stretch>
            <a:fillRect/>
          </a:stretch>
        </p:blipFill>
        <p:spPr>
          <a:xfrm>
            <a:off x="7198127" y="4066749"/>
            <a:ext cx="4605945" cy="1772488"/>
          </a:xfrm>
          <a:prstGeom prst="rect">
            <a:avLst/>
          </a:prstGeom>
        </p:spPr>
      </p:pic>
      <p:sp>
        <p:nvSpPr>
          <p:cNvPr id="16" name="TextBox 15"/>
          <p:cNvSpPr txBox="1"/>
          <p:nvPr/>
        </p:nvSpPr>
        <p:spPr>
          <a:xfrm>
            <a:off x="9087032" y="3697417"/>
            <a:ext cx="844061" cy="369332"/>
          </a:xfrm>
          <a:prstGeom prst="rect">
            <a:avLst/>
          </a:prstGeom>
          <a:noFill/>
        </p:spPr>
        <p:txBody>
          <a:bodyPr wrap="square" rtlCol="0">
            <a:spAutoFit/>
          </a:bodyPr>
          <a:lstStyle/>
          <a:p>
            <a:r>
              <a:rPr lang="en-GB" dirty="0"/>
              <a:t>After </a:t>
            </a:r>
          </a:p>
        </p:txBody>
      </p:sp>
      <p:sp>
        <p:nvSpPr>
          <p:cNvPr id="17" name="TextBox 16"/>
          <p:cNvSpPr txBox="1"/>
          <p:nvPr/>
        </p:nvSpPr>
        <p:spPr>
          <a:xfrm>
            <a:off x="9024480" y="1160992"/>
            <a:ext cx="969163" cy="369332"/>
          </a:xfrm>
          <a:prstGeom prst="rect">
            <a:avLst/>
          </a:prstGeom>
          <a:noFill/>
        </p:spPr>
        <p:txBody>
          <a:bodyPr wrap="square" rtlCol="0">
            <a:spAutoFit/>
          </a:bodyPr>
          <a:lstStyle/>
          <a:p>
            <a:r>
              <a:rPr lang="en-GB" dirty="0"/>
              <a:t>Before</a:t>
            </a:r>
          </a:p>
        </p:txBody>
      </p:sp>
      <p:sp>
        <p:nvSpPr>
          <p:cNvPr id="18" name="TextBox 17"/>
          <p:cNvSpPr txBox="1"/>
          <p:nvPr/>
        </p:nvSpPr>
        <p:spPr>
          <a:xfrm>
            <a:off x="8760915" y="6050439"/>
            <a:ext cx="1496291" cy="584775"/>
          </a:xfrm>
          <a:prstGeom prst="rect">
            <a:avLst/>
          </a:prstGeom>
          <a:noFill/>
        </p:spPr>
        <p:txBody>
          <a:bodyPr wrap="square" rtlCol="0">
            <a:spAutoFit/>
          </a:bodyPr>
          <a:lstStyle/>
          <a:p>
            <a:r>
              <a:rPr lang="en-GB" sz="3200" dirty="0"/>
              <a:t>Form</a:t>
            </a:r>
          </a:p>
        </p:txBody>
      </p:sp>
    </p:spTree>
    <p:extLst>
      <p:ext uri="{BB962C8B-B14F-4D97-AF65-F5344CB8AC3E}">
        <p14:creationId xmlns:p14="http://schemas.microsoft.com/office/powerpoint/2010/main" val="29116638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31811" y="49413"/>
            <a:ext cx="9404723" cy="1114324"/>
          </a:xfrm>
        </p:spPr>
        <p:txBody>
          <a:bodyPr/>
          <a:lstStyle/>
          <a:p>
            <a:r>
              <a:rPr lang="en-GB" dirty="0"/>
              <a:t>Fixing alts on the Artists page</a:t>
            </a:r>
          </a:p>
        </p:txBody>
      </p:sp>
      <p:sp>
        <p:nvSpPr>
          <p:cNvPr id="4" name="TextBox 3"/>
          <p:cNvSpPr txBox="1"/>
          <p:nvPr/>
        </p:nvSpPr>
        <p:spPr>
          <a:xfrm>
            <a:off x="2154495" y="1226037"/>
            <a:ext cx="1622130" cy="646331"/>
          </a:xfrm>
          <a:prstGeom prst="rect">
            <a:avLst/>
          </a:prstGeom>
          <a:noFill/>
        </p:spPr>
        <p:txBody>
          <a:bodyPr wrap="square" rtlCol="0">
            <a:spAutoFit/>
          </a:bodyPr>
          <a:lstStyle/>
          <a:p>
            <a:r>
              <a:rPr lang="en-GB" sz="3600" dirty="0"/>
              <a:t>Before</a:t>
            </a:r>
          </a:p>
        </p:txBody>
      </p:sp>
      <p:sp>
        <p:nvSpPr>
          <p:cNvPr id="5" name="TextBox 4"/>
          <p:cNvSpPr txBox="1"/>
          <p:nvPr/>
        </p:nvSpPr>
        <p:spPr>
          <a:xfrm>
            <a:off x="8387586" y="1285394"/>
            <a:ext cx="1412741" cy="646331"/>
          </a:xfrm>
          <a:prstGeom prst="rect">
            <a:avLst/>
          </a:prstGeom>
          <a:noFill/>
        </p:spPr>
        <p:txBody>
          <a:bodyPr wrap="square" rtlCol="0">
            <a:spAutoFit/>
          </a:bodyPr>
          <a:lstStyle/>
          <a:p>
            <a:r>
              <a:rPr lang="en-GB" sz="3600" dirty="0"/>
              <a:t>After </a:t>
            </a:r>
          </a:p>
        </p:txBody>
      </p:sp>
      <p:pic>
        <p:nvPicPr>
          <p:cNvPr id="14" name="Picture 13"/>
          <p:cNvPicPr>
            <a:picLocks noChangeAspect="1"/>
          </p:cNvPicPr>
          <p:nvPr/>
        </p:nvPicPr>
        <p:blipFill>
          <a:blip r:embed="rId2"/>
          <a:stretch>
            <a:fillRect/>
          </a:stretch>
        </p:blipFill>
        <p:spPr>
          <a:xfrm>
            <a:off x="330419" y="2053382"/>
            <a:ext cx="5270282" cy="1960879"/>
          </a:xfrm>
          <a:prstGeom prst="rect">
            <a:avLst/>
          </a:prstGeom>
        </p:spPr>
      </p:pic>
      <p:pic>
        <p:nvPicPr>
          <p:cNvPr id="7" name="Picture 6"/>
          <p:cNvPicPr>
            <a:picLocks noChangeAspect="1"/>
          </p:cNvPicPr>
          <p:nvPr/>
        </p:nvPicPr>
        <p:blipFill>
          <a:blip r:embed="rId3"/>
          <a:stretch>
            <a:fillRect/>
          </a:stretch>
        </p:blipFill>
        <p:spPr>
          <a:xfrm>
            <a:off x="6242098" y="2053382"/>
            <a:ext cx="5703718" cy="1966800"/>
          </a:xfrm>
          <a:prstGeom prst="rect">
            <a:avLst/>
          </a:prstGeom>
        </p:spPr>
      </p:pic>
      <p:pic>
        <p:nvPicPr>
          <p:cNvPr id="8" name="Picture 7"/>
          <p:cNvPicPr>
            <a:picLocks noChangeAspect="1"/>
          </p:cNvPicPr>
          <p:nvPr/>
        </p:nvPicPr>
        <p:blipFill>
          <a:blip r:embed="rId4"/>
          <a:stretch>
            <a:fillRect/>
          </a:stretch>
        </p:blipFill>
        <p:spPr>
          <a:xfrm>
            <a:off x="4796128" y="5155222"/>
            <a:ext cx="1105054" cy="190527"/>
          </a:xfrm>
          <a:prstGeom prst="rect">
            <a:avLst/>
          </a:prstGeom>
        </p:spPr>
      </p:pic>
      <p:pic>
        <p:nvPicPr>
          <p:cNvPr id="9" name="Picture 8"/>
          <p:cNvPicPr>
            <a:picLocks noChangeAspect="1"/>
          </p:cNvPicPr>
          <p:nvPr/>
        </p:nvPicPr>
        <p:blipFill>
          <a:blip r:embed="rId5"/>
          <a:stretch>
            <a:fillRect/>
          </a:stretch>
        </p:blipFill>
        <p:spPr>
          <a:xfrm>
            <a:off x="6242098" y="5136170"/>
            <a:ext cx="1133633" cy="209579"/>
          </a:xfrm>
          <a:prstGeom prst="rect">
            <a:avLst/>
          </a:prstGeom>
        </p:spPr>
      </p:pic>
      <p:sp>
        <p:nvSpPr>
          <p:cNvPr id="10" name="TextBox 9"/>
          <p:cNvSpPr txBox="1"/>
          <p:nvPr/>
        </p:nvSpPr>
        <p:spPr>
          <a:xfrm>
            <a:off x="931985" y="5065820"/>
            <a:ext cx="5213838" cy="369332"/>
          </a:xfrm>
          <a:prstGeom prst="rect">
            <a:avLst/>
          </a:prstGeom>
          <a:noFill/>
        </p:spPr>
        <p:txBody>
          <a:bodyPr wrap="square" rtlCol="0">
            <a:spAutoFit/>
          </a:bodyPr>
          <a:lstStyle/>
          <a:p>
            <a:r>
              <a:rPr lang="en-GB" dirty="0"/>
              <a:t>I added 2 alts and now it works:</a:t>
            </a:r>
          </a:p>
        </p:txBody>
      </p:sp>
    </p:spTree>
    <p:extLst>
      <p:ext uri="{BB962C8B-B14F-4D97-AF65-F5344CB8AC3E}">
        <p14:creationId xmlns:p14="http://schemas.microsoft.com/office/powerpoint/2010/main" val="6715863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0" y="49413"/>
            <a:ext cx="12747811" cy="1114324"/>
          </a:xfrm>
        </p:spPr>
        <p:txBody>
          <a:bodyPr/>
          <a:lstStyle/>
          <a:p>
            <a:r>
              <a:rPr lang="en-GB" dirty="0"/>
              <a:t>Fixing Arts and Crafts link on the Products page</a:t>
            </a:r>
          </a:p>
        </p:txBody>
      </p:sp>
      <p:sp>
        <p:nvSpPr>
          <p:cNvPr id="4" name="TextBox 3"/>
          <p:cNvSpPr txBox="1"/>
          <p:nvPr/>
        </p:nvSpPr>
        <p:spPr>
          <a:xfrm>
            <a:off x="2154495" y="1226037"/>
            <a:ext cx="1622130" cy="646331"/>
          </a:xfrm>
          <a:prstGeom prst="rect">
            <a:avLst/>
          </a:prstGeom>
          <a:noFill/>
        </p:spPr>
        <p:txBody>
          <a:bodyPr wrap="square" rtlCol="0">
            <a:spAutoFit/>
          </a:bodyPr>
          <a:lstStyle/>
          <a:p>
            <a:r>
              <a:rPr lang="en-GB" sz="3600" dirty="0"/>
              <a:t>Before</a:t>
            </a:r>
          </a:p>
        </p:txBody>
      </p:sp>
      <p:sp>
        <p:nvSpPr>
          <p:cNvPr id="5" name="TextBox 4"/>
          <p:cNvSpPr txBox="1"/>
          <p:nvPr/>
        </p:nvSpPr>
        <p:spPr>
          <a:xfrm>
            <a:off x="8387586" y="1285394"/>
            <a:ext cx="1412741" cy="646331"/>
          </a:xfrm>
          <a:prstGeom prst="rect">
            <a:avLst/>
          </a:prstGeom>
          <a:noFill/>
        </p:spPr>
        <p:txBody>
          <a:bodyPr wrap="square" rtlCol="0">
            <a:spAutoFit/>
          </a:bodyPr>
          <a:lstStyle/>
          <a:p>
            <a:r>
              <a:rPr lang="en-GB" sz="3600" dirty="0"/>
              <a:t>After </a:t>
            </a:r>
          </a:p>
        </p:txBody>
      </p:sp>
      <p:pic>
        <p:nvPicPr>
          <p:cNvPr id="6" name="Picture 5"/>
          <p:cNvPicPr>
            <a:picLocks noChangeAspect="1"/>
          </p:cNvPicPr>
          <p:nvPr/>
        </p:nvPicPr>
        <p:blipFill>
          <a:blip r:embed="rId2"/>
          <a:stretch>
            <a:fillRect/>
          </a:stretch>
        </p:blipFill>
        <p:spPr>
          <a:xfrm>
            <a:off x="505422" y="1931725"/>
            <a:ext cx="5115449" cy="1815789"/>
          </a:xfrm>
          <a:prstGeom prst="rect">
            <a:avLst/>
          </a:prstGeom>
        </p:spPr>
      </p:pic>
      <p:pic>
        <p:nvPicPr>
          <p:cNvPr id="11" name="Picture 10"/>
          <p:cNvPicPr>
            <a:picLocks noChangeAspect="1"/>
          </p:cNvPicPr>
          <p:nvPr/>
        </p:nvPicPr>
        <p:blipFill>
          <a:blip r:embed="rId3"/>
          <a:stretch>
            <a:fillRect/>
          </a:stretch>
        </p:blipFill>
        <p:spPr>
          <a:xfrm>
            <a:off x="6293224" y="1931724"/>
            <a:ext cx="5038405" cy="1821033"/>
          </a:xfrm>
          <a:prstGeom prst="rect">
            <a:avLst/>
          </a:prstGeom>
        </p:spPr>
      </p:pic>
      <p:sp>
        <p:nvSpPr>
          <p:cNvPr id="12" name="TextBox 11"/>
          <p:cNvSpPr txBox="1"/>
          <p:nvPr/>
        </p:nvSpPr>
        <p:spPr>
          <a:xfrm>
            <a:off x="107577" y="6338047"/>
            <a:ext cx="6535270" cy="369332"/>
          </a:xfrm>
          <a:prstGeom prst="rect">
            <a:avLst/>
          </a:prstGeom>
          <a:noFill/>
        </p:spPr>
        <p:txBody>
          <a:bodyPr wrap="square" rtlCol="0">
            <a:spAutoFit/>
          </a:bodyPr>
          <a:lstStyle/>
          <a:p>
            <a:r>
              <a:rPr lang="en-GB" dirty="0"/>
              <a:t>Now links lead to relevant pages and everything is ok </a:t>
            </a:r>
          </a:p>
        </p:txBody>
      </p:sp>
      <p:pic>
        <p:nvPicPr>
          <p:cNvPr id="14" name="Picture 13"/>
          <p:cNvPicPr>
            <a:picLocks noChangeAspect="1"/>
          </p:cNvPicPr>
          <p:nvPr/>
        </p:nvPicPr>
        <p:blipFill>
          <a:blip r:embed="rId4"/>
          <a:stretch>
            <a:fillRect/>
          </a:stretch>
        </p:blipFill>
        <p:spPr>
          <a:xfrm>
            <a:off x="1982318" y="3970091"/>
            <a:ext cx="2172003" cy="219106"/>
          </a:xfrm>
          <a:prstGeom prst="rect">
            <a:avLst/>
          </a:prstGeom>
        </p:spPr>
      </p:pic>
      <p:pic>
        <p:nvPicPr>
          <p:cNvPr id="15" name="Picture 14"/>
          <p:cNvPicPr>
            <a:picLocks noChangeAspect="1"/>
          </p:cNvPicPr>
          <p:nvPr/>
        </p:nvPicPr>
        <p:blipFill>
          <a:blip r:embed="rId4"/>
          <a:stretch>
            <a:fillRect/>
          </a:stretch>
        </p:blipFill>
        <p:spPr>
          <a:xfrm>
            <a:off x="1982317" y="4238552"/>
            <a:ext cx="2172003" cy="219106"/>
          </a:xfrm>
          <a:prstGeom prst="rect">
            <a:avLst/>
          </a:prstGeom>
        </p:spPr>
      </p:pic>
      <p:pic>
        <p:nvPicPr>
          <p:cNvPr id="8" name="Picture 7"/>
          <p:cNvPicPr>
            <a:picLocks noChangeAspect="1"/>
          </p:cNvPicPr>
          <p:nvPr/>
        </p:nvPicPr>
        <p:blipFill>
          <a:blip r:embed="rId5"/>
          <a:stretch>
            <a:fillRect/>
          </a:stretch>
        </p:blipFill>
        <p:spPr>
          <a:xfrm>
            <a:off x="7724903" y="3970091"/>
            <a:ext cx="2075424" cy="219106"/>
          </a:xfrm>
          <a:prstGeom prst="rect">
            <a:avLst/>
          </a:prstGeom>
        </p:spPr>
      </p:pic>
      <p:pic>
        <p:nvPicPr>
          <p:cNvPr id="9" name="Picture 8"/>
          <p:cNvPicPr>
            <a:picLocks noChangeAspect="1"/>
          </p:cNvPicPr>
          <p:nvPr/>
        </p:nvPicPr>
        <p:blipFill>
          <a:blip r:embed="rId6"/>
          <a:stretch>
            <a:fillRect/>
          </a:stretch>
        </p:blipFill>
        <p:spPr>
          <a:xfrm>
            <a:off x="7724903" y="4229468"/>
            <a:ext cx="2110332" cy="219106"/>
          </a:xfrm>
          <a:prstGeom prst="rect">
            <a:avLst/>
          </a:prstGeom>
        </p:spPr>
      </p:pic>
    </p:spTree>
    <p:extLst>
      <p:ext uri="{BB962C8B-B14F-4D97-AF65-F5344CB8AC3E}">
        <p14:creationId xmlns:p14="http://schemas.microsoft.com/office/powerpoint/2010/main" val="1293650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0" y="49413"/>
            <a:ext cx="12747811" cy="1114324"/>
          </a:xfrm>
        </p:spPr>
        <p:txBody>
          <a:bodyPr/>
          <a:lstStyle/>
          <a:p>
            <a:r>
              <a:rPr lang="en-GB" dirty="0"/>
              <a:t>Making headers start and end visible.</a:t>
            </a:r>
          </a:p>
        </p:txBody>
      </p:sp>
      <p:sp>
        <p:nvSpPr>
          <p:cNvPr id="4" name="TextBox 3"/>
          <p:cNvSpPr txBox="1"/>
          <p:nvPr/>
        </p:nvSpPr>
        <p:spPr>
          <a:xfrm>
            <a:off x="4948646" y="1327037"/>
            <a:ext cx="1622130" cy="646331"/>
          </a:xfrm>
          <a:prstGeom prst="rect">
            <a:avLst/>
          </a:prstGeom>
          <a:noFill/>
        </p:spPr>
        <p:txBody>
          <a:bodyPr wrap="square" rtlCol="0">
            <a:spAutoFit/>
          </a:bodyPr>
          <a:lstStyle/>
          <a:p>
            <a:r>
              <a:rPr lang="en-GB" sz="3600" b="1" dirty="0"/>
              <a:t>Before</a:t>
            </a:r>
          </a:p>
        </p:txBody>
      </p:sp>
      <p:sp>
        <p:nvSpPr>
          <p:cNvPr id="5" name="TextBox 4"/>
          <p:cNvSpPr txBox="1"/>
          <p:nvPr/>
        </p:nvSpPr>
        <p:spPr>
          <a:xfrm>
            <a:off x="5053340" y="3435383"/>
            <a:ext cx="1412741" cy="646331"/>
          </a:xfrm>
          <a:prstGeom prst="rect">
            <a:avLst/>
          </a:prstGeom>
          <a:noFill/>
        </p:spPr>
        <p:txBody>
          <a:bodyPr wrap="square" rtlCol="0">
            <a:spAutoFit/>
          </a:bodyPr>
          <a:lstStyle/>
          <a:p>
            <a:r>
              <a:rPr lang="en-GB" sz="3600" b="1" dirty="0"/>
              <a:t>After</a:t>
            </a:r>
            <a:r>
              <a:rPr lang="en-GB" sz="3600" dirty="0"/>
              <a:t> </a:t>
            </a:r>
          </a:p>
        </p:txBody>
      </p:sp>
      <p:sp>
        <p:nvSpPr>
          <p:cNvPr id="12" name="TextBox 11"/>
          <p:cNvSpPr txBox="1"/>
          <p:nvPr/>
        </p:nvSpPr>
        <p:spPr>
          <a:xfrm>
            <a:off x="107577" y="6338047"/>
            <a:ext cx="6535270" cy="369332"/>
          </a:xfrm>
          <a:prstGeom prst="rect">
            <a:avLst/>
          </a:prstGeom>
          <a:noFill/>
        </p:spPr>
        <p:txBody>
          <a:bodyPr wrap="square" rtlCol="0">
            <a:spAutoFit/>
          </a:bodyPr>
          <a:lstStyle/>
          <a:p>
            <a:r>
              <a:rPr lang="en-GB" dirty="0"/>
              <a:t>Now user can see where header start and ends</a:t>
            </a:r>
          </a:p>
        </p:txBody>
      </p:sp>
      <p:pic>
        <p:nvPicPr>
          <p:cNvPr id="3" name="Picture 2"/>
          <p:cNvPicPr>
            <a:picLocks noChangeAspect="1"/>
          </p:cNvPicPr>
          <p:nvPr/>
        </p:nvPicPr>
        <p:blipFill>
          <a:blip r:embed="rId2"/>
          <a:stretch>
            <a:fillRect/>
          </a:stretch>
        </p:blipFill>
        <p:spPr>
          <a:xfrm>
            <a:off x="838028" y="2196817"/>
            <a:ext cx="9843369" cy="1030477"/>
          </a:xfrm>
          <a:prstGeom prst="rect">
            <a:avLst/>
          </a:prstGeom>
        </p:spPr>
      </p:pic>
      <p:pic>
        <p:nvPicPr>
          <p:cNvPr id="13" name="Picture 12"/>
          <p:cNvPicPr>
            <a:picLocks noChangeAspect="1"/>
          </p:cNvPicPr>
          <p:nvPr/>
        </p:nvPicPr>
        <p:blipFill>
          <a:blip r:embed="rId3"/>
          <a:stretch>
            <a:fillRect/>
          </a:stretch>
        </p:blipFill>
        <p:spPr>
          <a:xfrm>
            <a:off x="838028" y="4081714"/>
            <a:ext cx="9843369" cy="1066921"/>
          </a:xfrm>
          <a:prstGeom prst="rect">
            <a:avLst/>
          </a:prstGeom>
        </p:spPr>
      </p:pic>
    </p:spTree>
    <p:extLst>
      <p:ext uri="{BB962C8B-B14F-4D97-AF65-F5344CB8AC3E}">
        <p14:creationId xmlns:p14="http://schemas.microsoft.com/office/powerpoint/2010/main" val="16404484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68155" y="36021"/>
            <a:ext cx="10373822" cy="869311"/>
          </a:xfrm>
        </p:spPr>
        <p:txBody>
          <a:bodyPr/>
          <a:lstStyle/>
          <a:p>
            <a:r>
              <a:rPr lang="en-GB" dirty="0"/>
              <a:t>Sources and where I got them from...</a:t>
            </a:r>
          </a:p>
        </p:txBody>
      </p:sp>
      <p:graphicFrame>
        <p:nvGraphicFramePr>
          <p:cNvPr id="10" name="Table 9"/>
          <p:cNvGraphicFramePr>
            <a:graphicFrameLocks noGrp="1"/>
          </p:cNvGraphicFramePr>
          <p:nvPr/>
        </p:nvGraphicFramePr>
        <p:xfrm>
          <a:off x="-1" y="869886"/>
          <a:ext cx="12046857" cy="5808292"/>
        </p:xfrm>
        <a:graphic>
          <a:graphicData uri="http://schemas.openxmlformats.org/drawingml/2006/table">
            <a:tbl>
              <a:tblPr firstRow="1" bandRow="1">
                <a:tableStyleId>{5C22544A-7EE6-4342-B048-85BDC9FD1C3A}</a:tableStyleId>
              </a:tblPr>
              <a:tblGrid>
                <a:gridCol w="2370832">
                  <a:extLst>
                    <a:ext uri="{9D8B030D-6E8A-4147-A177-3AD203B41FA5}">
                      <a16:colId xmlns:a16="http://schemas.microsoft.com/office/drawing/2014/main" val="1105954378"/>
                    </a:ext>
                  </a:extLst>
                </a:gridCol>
                <a:gridCol w="4605753">
                  <a:extLst>
                    <a:ext uri="{9D8B030D-6E8A-4147-A177-3AD203B41FA5}">
                      <a16:colId xmlns:a16="http://schemas.microsoft.com/office/drawing/2014/main" val="2040425259"/>
                    </a:ext>
                  </a:extLst>
                </a:gridCol>
                <a:gridCol w="1420047">
                  <a:extLst>
                    <a:ext uri="{9D8B030D-6E8A-4147-A177-3AD203B41FA5}">
                      <a16:colId xmlns:a16="http://schemas.microsoft.com/office/drawing/2014/main" val="1625823767"/>
                    </a:ext>
                  </a:extLst>
                </a:gridCol>
                <a:gridCol w="1718472">
                  <a:extLst>
                    <a:ext uri="{9D8B030D-6E8A-4147-A177-3AD203B41FA5}">
                      <a16:colId xmlns:a16="http://schemas.microsoft.com/office/drawing/2014/main" val="4199422554"/>
                    </a:ext>
                  </a:extLst>
                </a:gridCol>
                <a:gridCol w="1931753">
                  <a:extLst>
                    <a:ext uri="{9D8B030D-6E8A-4147-A177-3AD203B41FA5}">
                      <a16:colId xmlns:a16="http://schemas.microsoft.com/office/drawing/2014/main" val="1955425449"/>
                    </a:ext>
                  </a:extLst>
                </a:gridCol>
              </a:tblGrid>
              <a:tr h="801294">
                <a:tc>
                  <a:txBody>
                    <a:bodyPr/>
                    <a:lstStyle/>
                    <a:p>
                      <a:pPr algn="ctr"/>
                      <a:r>
                        <a:rPr lang="en-GB" sz="1600" dirty="0"/>
                        <a:t>Asset</a:t>
                      </a:r>
                      <a:r>
                        <a:rPr lang="en-GB" sz="1600" baseline="0" dirty="0"/>
                        <a:t> Name</a:t>
                      </a:r>
                      <a:endParaRPr lang="en-GB" sz="1600" dirty="0"/>
                    </a:p>
                  </a:txBody>
                  <a:tcPr/>
                </a:tc>
                <a:tc>
                  <a:txBody>
                    <a:bodyPr/>
                    <a:lstStyle/>
                    <a:p>
                      <a:pPr algn="ctr"/>
                      <a:r>
                        <a:rPr lang="en-GB" sz="1600" dirty="0"/>
                        <a:t>Source</a:t>
                      </a:r>
                      <a:r>
                        <a:rPr lang="en-GB" sz="1600" baseline="0" dirty="0"/>
                        <a:t> link and where is located in the presentation</a:t>
                      </a:r>
                      <a:endParaRPr lang="en-GB" sz="1600" dirty="0"/>
                    </a:p>
                  </a:txBody>
                  <a:tcPr/>
                </a:tc>
                <a:tc>
                  <a:txBody>
                    <a:bodyPr/>
                    <a:lstStyle/>
                    <a:p>
                      <a:pPr algn="ctr"/>
                      <a:r>
                        <a:rPr lang="en-GB" sz="1600" dirty="0"/>
                        <a:t>How</a:t>
                      </a:r>
                      <a:r>
                        <a:rPr lang="en-GB" sz="1600" baseline="0" dirty="0"/>
                        <a:t> It looks like</a:t>
                      </a:r>
                      <a:endParaRPr lang="en-GB" sz="1600" dirty="0"/>
                    </a:p>
                  </a:txBody>
                  <a:tcPr/>
                </a:tc>
                <a:tc>
                  <a:txBody>
                    <a:bodyPr/>
                    <a:lstStyle/>
                    <a:p>
                      <a:pPr algn="ctr"/>
                      <a:r>
                        <a:rPr lang="en-GB" sz="1600" dirty="0"/>
                        <a:t>Asset type</a:t>
                      </a:r>
                    </a:p>
                  </a:txBody>
                  <a:tcPr/>
                </a:tc>
                <a:tc>
                  <a:txBody>
                    <a:bodyPr/>
                    <a:lstStyle/>
                    <a:p>
                      <a:pPr algn="ctr"/>
                      <a:r>
                        <a:rPr lang="en-GB" sz="1600" dirty="0"/>
                        <a:t>Why you want to use it?</a:t>
                      </a:r>
                    </a:p>
                  </a:txBody>
                  <a:tcPr/>
                </a:tc>
                <a:extLst>
                  <a:ext uri="{0D108BD9-81ED-4DB2-BD59-A6C34878D82A}">
                    <a16:rowId xmlns:a16="http://schemas.microsoft.com/office/drawing/2014/main" val="438219715"/>
                  </a:ext>
                </a:extLst>
              </a:tr>
              <a:tr h="1157425">
                <a:tc>
                  <a:txBody>
                    <a:bodyPr/>
                    <a:lstStyle/>
                    <a:p>
                      <a:pPr algn="ctr"/>
                      <a:r>
                        <a:rPr lang="en-GB" sz="1400" dirty="0"/>
                        <a:t>Blue Lagoon</a:t>
                      </a:r>
                      <a:endParaRPr lang="en-GB" sz="1400" b="1" dirty="0"/>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sz="800" dirty="0">
                          <a:hlinkClick r:id="rId2"/>
                        </a:rPr>
                        <a:t>https://www.singulart.com/en/artworks/fran%C3%A7oise-dugourd-caput-blue-lagoon-298195</a:t>
                      </a:r>
                      <a:endParaRPr lang="en-GB" sz="800" dirty="0"/>
                    </a:p>
                    <a:p>
                      <a:pPr marL="0" marR="0" lvl="0" indent="0" algn="ctr" defTabSz="457200" rtl="0" eaLnBrk="1" fontAlgn="auto" latinLnBrk="0" hangingPunct="1">
                        <a:lnSpc>
                          <a:spcPct val="100000"/>
                        </a:lnSpc>
                        <a:spcBef>
                          <a:spcPts val="0"/>
                        </a:spcBef>
                        <a:spcAft>
                          <a:spcPts val="0"/>
                        </a:spcAft>
                        <a:buClrTx/>
                        <a:buSzTx/>
                        <a:buFontTx/>
                        <a:buNone/>
                        <a:tabLst/>
                        <a:defRPr/>
                      </a:pPr>
                      <a:r>
                        <a:rPr lang="en-GB" sz="800" dirty="0"/>
                        <a:t>I use</a:t>
                      </a:r>
                      <a:r>
                        <a:rPr lang="en-GB" sz="800" baseline="0" dirty="0"/>
                        <a:t> this image in Home and Shop page on slide 7 and 8</a:t>
                      </a:r>
                      <a:endParaRPr lang="en-GB" sz="800" dirty="0"/>
                    </a:p>
                  </a:txBody>
                  <a:tcPr/>
                </a:tc>
                <a:tc>
                  <a:txBody>
                    <a:bodyPr/>
                    <a:lstStyle/>
                    <a:p>
                      <a:pPr algn="ctr"/>
                      <a:endParaRPr lang="en-GB" sz="800" dirty="0"/>
                    </a:p>
                  </a:txBody>
                  <a:tcPr/>
                </a:tc>
                <a:tc>
                  <a:txBody>
                    <a:bodyPr/>
                    <a:lstStyle/>
                    <a:p>
                      <a:pPr algn="ctr"/>
                      <a:r>
                        <a:rPr lang="en-GB" sz="1200" dirty="0"/>
                        <a:t>Image</a:t>
                      </a: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sz="1200" dirty="0"/>
                        <a:t>Because it is one of Yaroslavs arts and I think It </a:t>
                      </a:r>
                      <a:r>
                        <a:rPr lang="en-GB" sz="1200" baseline="0" dirty="0"/>
                        <a:t> looks quite good to be located on my website.</a:t>
                      </a:r>
                      <a:endParaRPr lang="en-GB" sz="1200" dirty="0"/>
                    </a:p>
                  </a:txBody>
                  <a:tcPr/>
                </a:tc>
                <a:extLst>
                  <a:ext uri="{0D108BD9-81ED-4DB2-BD59-A6C34878D82A}">
                    <a16:rowId xmlns:a16="http://schemas.microsoft.com/office/drawing/2014/main" val="3254348353"/>
                  </a:ext>
                </a:extLst>
              </a:tr>
              <a:tr h="1265527">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sz="1400" b="0" i="0" kern="1200" dirty="0">
                          <a:solidFill>
                            <a:schemeClr val="dk1"/>
                          </a:solidFill>
                          <a:effectLst/>
                          <a:latin typeface="+mn-lt"/>
                          <a:ea typeface="+mn-ea"/>
                          <a:cs typeface="+mn-cs"/>
                        </a:rPr>
                        <a:t>Manhattan bridge</a:t>
                      </a:r>
                    </a:p>
                    <a:p>
                      <a:pPr algn="ctr"/>
                      <a:endParaRPr lang="en-GB" sz="800" dirty="0"/>
                    </a:p>
                  </a:txBody>
                  <a:tcPr/>
                </a:tc>
                <a:tc>
                  <a:txBody>
                    <a:bodyPr/>
                    <a:lstStyle/>
                    <a:p>
                      <a:pPr algn="ctr"/>
                      <a:r>
                        <a:rPr lang="en-GB" sz="800" dirty="0">
                          <a:hlinkClick r:id="rId3"/>
                        </a:rPr>
                        <a:t>https://www.singulart.com/en/artworks/yaroslav-yasenev-bright-painting-manhattan-bridge-usa-urban-art-manhattan-bridge-street-art-new-york-city-1799060</a:t>
                      </a:r>
                      <a:r>
                        <a:rPr lang="en-GB" sz="800" dirty="0"/>
                        <a:t> </a:t>
                      </a:r>
                    </a:p>
                    <a:p>
                      <a:pPr marL="0" marR="0" lvl="0" indent="0" algn="ctr" defTabSz="457200" rtl="0" eaLnBrk="1" fontAlgn="auto" latinLnBrk="0" hangingPunct="1">
                        <a:lnSpc>
                          <a:spcPct val="100000"/>
                        </a:lnSpc>
                        <a:spcBef>
                          <a:spcPts val="0"/>
                        </a:spcBef>
                        <a:spcAft>
                          <a:spcPts val="0"/>
                        </a:spcAft>
                        <a:buClrTx/>
                        <a:buSzTx/>
                        <a:buFontTx/>
                        <a:buNone/>
                        <a:tabLst/>
                        <a:defRPr/>
                      </a:pPr>
                      <a:r>
                        <a:rPr lang="en-GB" sz="800" dirty="0"/>
                        <a:t>I use</a:t>
                      </a:r>
                      <a:r>
                        <a:rPr lang="en-GB" sz="800" baseline="0" dirty="0"/>
                        <a:t> this image in Home and Shop page on slide 7 and 8</a:t>
                      </a:r>
                      <a:endParaRPr lang="en-GB" sz="800" dirty="0"/>
                    </a:p>
                  </a:txBody>
                  <a:tcPr/>
                </a:tc>
                <a:tc>
                  <a:txBody>
                    <a:bodyPr/>
                    <a:lstStyle/>
                    <a:p>
                      <a:pPr algn="ctr"/>
                      <a:endParaRPr lang="en-GB" sz="800" dirty="0"/>
                    </a:p>
                  </a:txBody>
                  <a:tcPr/>
                </a:tc>
                <a:tc>
                  <a:txBody>
                    <a:bodyPr/>
                    <a:lstStyle/>
                    <a:p>
                      <a:pPr algn="ctr"/>
                      <a:r>
                        <a:rPr lang="en-GB" sz="1200" dirty="0"/>
                        <a:t>Image</a:t>
                      </a:r>
                    </a:p>
                  </a:txBody>
                  <a:tcPr/>
                </a:tc>
                <a:tc>
                  <a:txBody>
                    <a:bodyPr/>
                    <a:lstStyle/>
                    <a:p>
                      <a:pPr algn="ctr"/>
                      <a:r>
                        <a:rPr lang="en-GB" sz="1200" dirty="0"/>
                        <a:t>This</a:t>
                      </a:r>
                      <a:r>
                        <a:rPr lang="en-GB" sz="1200" baseline="0" dirty="0"/>
                        <a:t> image is one of the best Yaroslavs work so I added it to show his skill of drawing.</a:t>
                      </a:r>
                      <a:endParaRPr lang="en-GB" sz="1200" dirty="0"/>
                    </a:p>
                  </a:txBody>
                  <a:tcPr/>
                </a:tc>
                <a:extLst>
                  <a:ext uri="{0D108BD9-81ED-4DB2-BD59-A6C34878D82A}">
                    <a16:rowId xmlns:a16="http://schemas.microsoft.com/office/drawing/2014/main" val="2901861715"/>
                  </a:ext>
                </a:extLst>
              </a:tr>
              <a:tr h="1129056">
                <a:tc>
                  <a:txBody>
                    <a:bodyPr/>
                    <a:lstStyle/>
                    <a:p>
                      <a:pPr algn="ctr" fontAlgn="base"/>
                      <a:r>
                        <a:rPr lang="en-GB" sz="1400" b="0" i="0" kern="1200" dirty="0">
                          <a:solidFill>
                            <a:schemeClr val="dk1"/>
                          </a:solidFill>
                          <a:effectLst/>
                          <a:latin typeface="+mn-lt"/>
                          <a:ea typeface="+mn-ea"/>
                          <a:cs typeface="+mn-cs"/>
                        </a:rPr>
                        <a:t>Arts-Logo</a:t>
                      </a:r>
                    </a:p>
                    <a:p>
                      <a:br>
                        <a:rPr lang="en-GB" sz="800" dirty="0"/>
                      </a:br>
                      <a:endParaRPr lang="en-GB" sz="800" dirty="0"/>
                    </a:p>
                  </a:txBody>
                  <a:tcPr/>
                </a:tc>
                <a:tc>
                  <a:txBody>
                    <a:bodyPr/>
                    <a:lstStyle/>
                    <a:p>
                      <a:pPr algn="ctr"/>
                      <a:r>
                        <a:rPr lang="en-GB" sz="800" dirty="0">
                          <a:hlinkClick r:id="rId4"/>
                        </a:rPr>
                        <a:t>https://blogs.umflint.edu/artexhibition/arts-logo/</a:t>
                      </a:r>
                      <a:endParaRPr lang="en-GB" sz="800" dirty="0"/>
                    </a:p>
                    <a:p>
                      <a:pPr algn="ctr"/>
                      <a:r>
                        <a:rPr lang="en-GB" sz="800" dirty="0"/>
                        <a:t>I</a:t>
                      </a:r>
                      <a:r>
                        <a:rPr lang="en-GB" sz="800" baseline="0" dirty="0"/>
                        <a:t> use this image in Products page on slide 11</a:t>
                      </a:r>
                      <a:endParaRPr lang="en-GB" sz="800" dirty="0"/>
                    </a:p>
                  </a:txBody>
                  <a:tcPr/>
                </a:tc>
                <a:tc>
                  <a:txBody>
                    <a:bodyPr/>
                    <a:lstStyle/>
                    <a:p>
                      <a:pPr algn="ctr"/>
                      <a:endParaRPr lang="en-GB" sz="800" dirty="0"/>
                    </a:p>
                  </a:txBody>
                  <a:tcPr/>
                </a:tc>
                <a:tc>
                  <a:txBody>
                    <a:bodyPr/>
                    <a:lstStyle/>
                    <a:p>
                      <a:pPr algn="ctr"/>
                      <a:r>
                        <a:rPr lang="en-GB" sz="1200" dirty="0"/>
                        <a:t>image</a:t>
                      </a: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sz="1200" dirty="0"/>
                        <a:t>this logo makes it clear only by its appearance that after clicking this button the user goes to a site related to artwork.</a:t>
                      </a:r>
                    </a:p>
                  </a:txBody>
                  <a:tcPr/>
                </a:tc>
                <a:extLst>
                  <a:ext uri="{0D108BD9-81ED-4DB2-BD59-A6C34878D82A}">
                    <a16:rowId xmlns:a16="http://schemas.microsoft.com/office/drawing/2014/main" val="1506822249"/>
                  </a:ext>
                </a:extLst>
              </a:tr>
              <a:tr h="1395326">
                <a:tc>
                  <a:txBody>
                    <a:bodyPr/>
                    <a:lstStyle/>
                    <a:p>
                      <a:pPr algn="ctr"/>
                      <a:r>
                        <a:rPr lang="en-GB" sz="1400" dirty="0"/>
                        <a:t>Craft-Logo</a:t>
                      </a:r>
                    </a:p>
                  </a:txBody>
                  <a:tcPr/>
                </a:tc>
                <a:tc>
                  <a:txBody>
                    <a:bodyPr/>
                    <a:lstStyle/>
                    <a:p>
                      <a:pPr algn="ctr"/>
                      <a:r>
                        <a:rPr lang="en-GB" sz="800" dirty="0">
                          <a:hlinkClick r:id="rId5"/>
                        </a:rPr>
                        <a:t>https://app.logo.com/editor/colors?logo=logo_fb144154-b8ba-4e46-a40e-7935daae1025&amp;_gl=1*1kbk97w*_gcl_au*NzY2MzYwNzY3LjE2OTgxNjY4MTI</a:t>
                      </a:r>
                      <a:r>
                        <a:rPr lang="en-GB" sz="800" dirty="0"/>
                        <a:t>.</a:t>
                      </a:r>
                    </a:p>
                    <a:p>
                      <a:pPr marL="0" marR="0" lvl="0" indent="0" algn="ctr" defTabSz="457200" rtl="0" eaLnBrk="1" fontAlgn="auto" latinLnBrk="0" hangingPunct="1">
                        <a:lnSpc>
                          <a:spcPct val="100000"/>
                        </a:lnSpc>
                        <a:spcBef>
                          <a:spcPts val="0"/>
                        </a:spcBef>
                        <a:spcAft>
                          <a:spcPts val="0"/>
                        </a:spcAft>
                        <a:buClrTx/>
                        <a:buSzTx/>
                        <a:buFontTx/>
                        <a:buNone/>
                        <a:tabLst/>
                        <a:defRPr/>
                      </a:pPr>
                      <a:r>
                        <a:rPr lang="en-GB" sz="800" dirty="0"/>
                        <a:t>I</a:t>
                      </a:r>
                      <a:r>
                        <a:rPr lang="en-GB" sz="800" baseline="0" dirty="0"/>
                        <a:t> use this image in Products page on slide 11</a:t>
                      </a:r>
                      <a:endParaRPr lang="en-GB" sz="800" dirty="0"/>
                    </a:p>
                    <a:p>
                      <a:pPr algn="ctr"/>
                      <a:endParaRPr lang="en-GB" sz="800" dirty="0"/>
                    </a:p>
                  </a:txBody>
                  <a:tcPr/>
                </a:tc>
                <a:tc>
                  <a:txBody>
                    <a:bodyPr/>
                    <a:lstStyle/>
                    <a:p>
                      <a:pPr algn="ctr"/>
                      <a:endParaRPr lang="en-GB" sz="800" dirty="0"/>
                    </a:p>
                  </a:txBody>
                  <a:tcPr/>
                </a:tc>
                <a:tc>
                  <a:txBody>
                    <a:bodyPr/>
                    <a:lstStyle/>
                    <a:p>
                      <a:pPr algn="ctr"/>
                      <a:r>
                        <a:rPr lang="en-GB" sz="1200" dirty="0"/>
                        <a:t>Image</a:t>
                      </a: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sz="1200" dirty="0"/>
                        <a:t>Simple, but beautiful logo, which gives immediately understand the result of clicking on the link to the page.</a:t>
                      </a:r>
                    </a:p>
                  </a:txBody>
                  <a:tcPr/>
                </a:tc>
                <a:extLst>
                  <a:ext uri="{0D108BD9-81ED-4DB2-BD59-A6C34878D82A}">
                    <a16:rowId xmlns:a16="http://schemas.microsoft.com/office/drawing/2014/main" val="491999993"/>
                  </a:ext>
                </a:extLst>
              </a:tr>
            </a:tbl>
          </a:graphicData>
        </a:graphic>
      </p:graphicFrame>
      <p:pic>
        <p:nvPicPr>
          <p:cNvPr id="12" name="Picture 11"/>
          <p:cNvPicPr>
            <a:picLocks noChangeAspect="1"/>
          </p:cNvPicPr>
          <p:nvPr/>
        </p:nvPicPr>
        <p:blipFill>
          <a:blip r:embed="rId6"/>
          <a:stretch>
            <a:fillRect/>
          </a:stretch>
        </p:blipFill>
        <p:spPr>
          <a:xfrm>
            <a:off x="7181605" y="1752007"/>
            <a:ext cx="963426" cy="891522"/>
          </a:xfrm>
          <a:prstGeom prst="rect">
            <a:avLst/>
          </a:prstGeom>
        </p:spPr>
      </p:pic>
      <p:pic>
        <p:nvPicPr>
          <p:cNvPr id="5" name="Picture 4"/>
          <p:cNvPicPr>
            <a:picLocks noChangeAspect="1"/>
          </p:cNvPicPr>
          <p:nvPr/>
        </p:nvPicPr>
        <p:blipFill>
          <a:blip r:embed="rId7"/>
          <a:stretch>
            <a:fillRect/>
          </a:stretch>
        </p:blipFill>
        <p:spPr>
          <a:xfrm>
            <a:off x="7297034" y="2883666"/>
            <a:ext cx="847997" cy="1089669"/>
          </a:xfrm>
          <a:prstGeom prst="rect">
            <a:avLst/>
          </a:prstGeom>
        </p:spPr>
      </p:pic>
      <p:pic>
        <p:nvPicPr>
          <p:cNvPr id="6" name="Picture 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938415" y="4253383"/>
            <a:ext cx="1426147" cy="814941"/>
          </a:xfrm>
          <a:prstGeom prst="rect">
            <a:avLst/>
          </a:prstGeom>
        </p:spPr>
      </p:pic>
      <p:pic>
        <p:nvPicPr>
          <p:cNvPr id="7" name="Picture 6"/>
          <p:cNvPicPr>
            <a:picLocks noChangeAspect="1"/>
          </p:cNvPicPr>
          <p:nvPr/>
        </p:nvPicPr>
        <p:blipFill>
          <a:blip r:embed="rId9"/>
          <a:stretch>
            <a:fillRect/>
          </a:stretch>
        </p:blipFill>
        <p:spPr>
          <a:xfrm>
            <a:off x="7157947" y="5485257"/>
            <a:ext cx="987084" cy="912873"/>
          </a:xfrm>
          <a:prstGeom prst="rect">
            <a:avLst/>
          </a:prstGeom>
        </p:spPr>
      </p:pic>
    </p:spTree>
    <p:extLst>
      <p:ext uri="{BB962C8B-B14F-4D97-AF65-F5344CB8AC3E}">
        <p14:creationId xmlns:p14="http://schemas.microsoft.com/office/powerpoint/2010/main" val="14143225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10" name="Table 9"/>
          <p:cNvGraphicFramePr>
            <a:graphicFrameLocks noGrp="1"/>
          </p:cNvGraphicFramePr>
          <p:nvPr>
            <p:extLst>
              <p:ext uri="{D42A27DB-BD31-4B8C-83A1-F6EECF244321}">
                <p14:modId xmlns:p14="http://schemas.microsoft.com/office/powerpoint/2010/main" val="2911119708"/>
              </p:ext>
            </p:extLst>
          </p:nvPr>
        </p:nvGraphicFramePr>
        <p:xfrm>
          <a:off x="0" y="0"/>
          <a:ext cx="9940704" cy="6714675"/>
        </p:xfrm>
        <a:graphic>
          <a:graphicData uri="http://schemas.openxmlformats.org/drawingml/2006/table">
            <a:tbl>
              <a:tblPr firstRow="1" bandRow="1">
                <a:tableStyleId>{5C22544A-7EE6-4342-B048-85BDC9FD1C3A}</a:tableStyleId>
              </a:tblPr>
              <a:tblGrid>
                <a:gridCol w="2658534">
                  <a:extLst>
                    <a:ext uri="{9D8B030D-6E8A-4147-A177-3AD203B41FA5}">
                      <a16:colId xmlns:a16="http://schemas.microsoft.com/office/drawing/2014/main" val="1105954378"/>
                    </a:ext>
                  </a:extLst>
                </a:gridCol>
                <a:gridCol w="2146616">
                  <a:extLst>
                    <a:ext uri="{9D8B030D-6E8A-4147-A177-3AD203B41FA5}">
                      <a16:colId xmlns:a16="http://schemas.microsoft.com/office/drawing/2014/main" val="2040425259"/>
                    </a:ext>
                  </a:extLst>
                </a:gridCol>
                <a:gridCol w="1705580">
                  <a:extLst>
                    <a:ext uri="{9D8B030D-6E8A-4147-A177-3AD203B41FA5}">
                      <a16:colId xmlns:a16="http://schemas.microsoft.com/office/drawing/2014/main" val="1625823767"/>
                    </a:ext>
                  </a:extLst>
                </a:gridCol>
                <a:gridCol w="1283358">
                  <a:extLst>
                    <a:ext uri="{9D8B030D-6E8A-4147-A177-3AD203B41FA5}">
                      <a16:colId xmlns:a16="http://schemas.microsoft.com/office/drawing/2014/main" val="4199422554"/>
                    </a:ext>
                  </a:extLst>
                </a:gridCol>
                <a:gridCol w="2146616">
                  <a:extLst>
                    <a:ext uri="{9D8B030D-6E8A-4147-A177-3AD203B41FA5}">
                      <a16:colId xmlns:a16="http://schemas.microsoft.com/office/drawing/2014/main" val="1955425449"/>
                    </a:ext>
                  </a:extLst>
                </a:gridCol>
              </a:tblGrid>
              <a:tr h="799236">
                <a:tc>
                  <a:txBody>
                    <a:bodyPr/>
                    <a:lstStyle/>
                    <a:p>
                      <a:pPr algn="ctr"/>
                      <a:r>
                        <a:rPr lang="en-GB" sz="1600" dirty="0"/>
                        <a:t>Asset</a:t>
                      </a:r>
                      <a:r>
                        <a:rPr lang="en-GB" sz="1600" baseline="0" dirty="0"/>
                        <a:t> Name</a:t>
                      </a:r>
                      <a:endParaRPr lang="en-GB" sz="1600" dirty="0"/>
                    </a:p>
                  </a:txBody>
                  <a:tcPr/>
                </a:tc>
                <a:tc>
                  <a:txBody>
                    <a:bodyPr/>
                    <a:lstStyle/>
                    <a:p>
                      <a:pPr algn="ctr"/>
                      <a:r>
                        <a:rPr lang="en-GB" sz="1600" dirty="0"/>
                        <a:t>Source</a:t>
                      </a:r>
                      <a:r>
                        <a:rPr lang="en-GB" sz="1600" baseline="0" dirty="0"/>
                        <a:t> link and where is located in the presentation</a:t>
                      </a:r>
                      <a:endParaRPr lang="en-GB" sz="1600" dirty="0"/>
                    </a:p>
                  </a:txBody>
                  <a:tcPr/>
                </a:tc>
                <a:tc>
                  <a:txBody>
                    <a:bodyPr/>
                    <a:lstStyle/>
                    <a:p>
                      <a:pPr algn="ctr"/>
                      <a:r>
                        <a:rPr lang="en-GB" sz="1600" dirty="0"/>
                        <a:t>How</a:t>
                      </a:r>
                      <a:r>
                        <a:rPr lang="en-GB" sz="1600" baseline="0" dirty="0"/>
                        <a:t> It looks like</a:t>
                      </a:r>
                      <a:endParaRPr lang="en-GB" sz="1600" dirty="0"/>
                    </a:p>
                  </a:txBody>
                  <a:tcPr/>
                </a:tc>
                <a:tc>
                  <a:txBody>
                    <a:bodyPr/>
                    <a:lstStyle/>
                    <a:p>
                      <a:pPr algn="ctr"/>
                      <a:r>
                        <a:rPr lang="en-GB" sz="1600" dirty="0"/>
                        <a:t>Asset type</a:t>
                      </a:r>
                    </a:p>
                  </a:txBody>
                  <a:tcPr/>
                </a:tc>
                <a:tc>
                  <a:txBody>
                    <a:bodyPr/>
                    <a:lstStyle/>
                    <a:p>
                      <a:pPr algn="ctr"/>
                      <a:r>
                        <a:rPr lang="en-GB" sz="1600" dirty="0"/>
                        <a:t>Why you want to use it?</a:t>
                      </a:r>
                    </a:p>
                  </a:txBody>
                  <a:tcPr/>
                </a:tc>
                <a:extLst>
                  <a:ext uri="{0D108BD9-81ED-4DB2-BD59-A6C34878D82A}">
                    <a16:rowId xmlns:a16="http://schemas.microsoft.com/office/drawing/2014/main" val="438219715"/>
                  </a:ext>
                </a:extLst>
              </a:tr>
              <a:tr h="1054277">
                <a:tc>
                  <a:txBody>
                    <a:bodyPr/>
                    <a:lstStyle/>
                    <a:p>
                      <a:r>
                        <a:rPr lang="en-GB" dirty="0"/>
                        <a:t>Yaroslav</a:t>
                      </a:r>
                    </a:p>
                  </a:txBody>
                  <a:tcPr/>
                </a:tc>
                <a:tc>
                  <a:txBody>
                    <a:bodyPr/>
                    <a:lstStyle/>
                    <a:p>
                      <a:r>
                        <a:rPr lang="en-GB" sz="800" dirty="0">
                          <a:hlinkClick r:id="" action="ppaction://noaction"/>
                        </a:rPr>
                        <a:t>https://www.singulart.com/en/artist/yaroslav-yasenev-17179</a:t>
                      </a:r>
                      <a:endParaRPr lang="en-GB" sz="800" dirty="0"/>
                    </a:p>
                    <a:p>
                      <a:pPr marL="0" marR="0" lvl="0" indent="0" algn="l" defTabSz="457200" rtl="0" eaLnBrk="1" fontAlgn="auto" latinLnBrk="0" hangingPunct="1">
                        <a:lnSpc>
                          <a:spcPct val="100000"/>
                        </a:lnSpc>
                        <a:spcBef>
                          <a:spcPts val="0"/>
                        </a:spcBef>
                        <a:spcAft>
                          <a:spcPts val="0"/>
                        </a:spcAft>
                        <a:buClrTx/>
                        <a:buSzTx/>
                        <a:buFontTx/>
                        <a:buNone/>
                        <a:tabLst/>
                        <a:defRPr/>
                      </a:pPr>
                      <a:r>
                        <a:rPr lang="en-GB" sz="800" dirty="0"/>
                        <a:t>I use this</a:t>
                      </a:r>
                      <a:r>
                        <a:rPr lang="en-GB" sz="800" baseline="0" dirty="0"/>
                        <a:t> image in Artists page on slide 9</a:t>
                      </a:r>
                      <a:endParaRPr lang="en-GB" sz="800" dirty="0"/>
                    </a:p>
                  </a:txBody>
                  <a:tcPr/>
                </a:tc>
                <a:tc>
                  <a:txBody>
                    <a:bodyPr/>
                    <a:lstStyle/>
                    <a:p>
                      <a:endParaRPr lang="en-GB" dirty="0"/>
                    </a:p>
                  </a:txBody>
                  <a:tcPr/>
                </a:tc>
                <a:tc>
                  <a:txBody>
                    <a:bodyPr/>
                    <a:lstStyle/>
                    <a:p>
                      <a:r>
                        <a:rPr lang="en-GB" dirty="0"/>
                        <a:t>Image</a:t>
                      </a:r>
                    </a:p>
                  </a:txBody>
                  <a:tcPr/>
                </a:tc>
                <a:tc>
                  <a:txBody>
                    <a:bodyPr/>
                    <a:lstStyle/>
                    <a:p>
                      <a:r>
                        <a:rPr lang="en-GB" sz="1400" dirty="0"/>
                        <a:t>The only</a:t>
                      </a:r>
                      <a:r>
                        <a:rPr lang="en-GB" sz="1400" baseline="0" dirty="0"/>
                        <a:t> one Yaroslavs photo I found, so I use it.</a:t>
                      </a:r>
                      <a:endParaRPr lang="en-GB" sz="1400" dirty="0"/>
                    </a:p>
                  </a:txBody>
                  <a:tcPr/>
                </a:tc>
                <a:extLst>
                  <a:ext uri="{0D108BD9-81ED-4DB2-BD59-A6C34878D82A}">
                    <a16:rowId xmlns:a16="http://schemas.microsoft.com/office/drawing/2014/main" val="3254348353"/>
                  </a:ext>
                </a:extLst>
              </a:tr>
              <a:tr h="887046">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sz="1800" b="0" i="0" kern="1200" dirty="0">
                          <a:solidFill>
                            <a:schemeClr val="dk1"/>
                          </a:solidFill>
                          <a:effectLst/>
                          <a:latin typeface="+mn-lt"/>
                          <a:ea typeface="+mn-ea"/>
                          <a:cs typeface="+mn-cs"/>
                        </a:rPr>
                        <a:t>Khrystyna</a:t>
                      </a:r>
                    </a:p>
                  </a:txBody>
                  <a:tcPr/>
                </a:tc>
                <a:tc>
                  <a:txBody>
                    <a:bodyPr/>
                    <a:lstStyle/>
                    <a:p>
                      <a:r>
                        <a:rPr lang="en-GB" sz="800" dirty="0">
                          <a:hlinkClick r:id="rId2"/>
                        </a:rPr>
                        <a:t>https://www.instagram.com/my_candle_for_you_/?utm_source=qr&amp;igshid=OGU0MmVlOWVjOQ%3D%3D</a:t>
                      </a:r>
                      <a:endParaRPr lang="en-GB" sz="800" dirty="0"/>
                    </a:p>
                    <a:p>
                      <a:r>
                        <a:rPr lang="en-GB" sz="800" dirty="0"/>
                        <a:t>I use this</a:t>
                      </a:r>
                      <a:r>
                        <a:rPr lang="en-GB" sz="800" baseline="0" dirty="0"/>
                        <a:t> image in Artists page on slide 9</a:t>
                      </a:r>
                      <a:endParaRPr lang="en-GB" sz="800" dirty="0"/>
                    </a:p>
                  </a:txBody>
                  <a:tcPr/>
                </a:tc>
                <a:tc>
                  <a:txBody>
                    <a:bodyPr/>
                    <a:lstStyle/>
                    <a:p>
                      <a:endParaRPr lang="en-GB" dirty="0"/>
                    </a:p>
                  </a:txBody>
                  <a:tcPr/>
                </a:tc>
                <a:tc>
                  <a:txBody>
                    <a:bodyPr/>
                    <a:lstStyle/>
                    <a:p>
                      <a:r>
                        <a:rPr lang="en-GB" dirty="0"/>
                        <a:t>Image</a:t>
                      </a:r>
                    </a:p>
                  </a:txBody>
                  <a:tcPr/>
                </a:tc>
                <a:tc>
                  <a:txBody>
                    <a:bodyPr/>
                    <a:lstStyle/>
                    <a:p>
                      <a:r>
                        <a:rPr lang="en-GB" sz="1400" dirty="0"/>
                        <a:t>Because that's the only picture she let me use.</a:t>
                      </a:r>
                    </a:p>
                  </a:txBody>
                  <a:tcPr/>
                </a:tc>
                <a:extLst>
                  <a:ext uri="{0D108BD9-81ED-4DB2-BD59-A6C34878D82A}">
                    <a16:rowId xmlns:a16="http://schemas.microsoft.com/office/drawing/2014/main" val="1956153365"/>
                  </a:ext>
                </a:extLst>
              </a:tr>
              <a:tr h="919073">
                <a:tc>
                  <a:txBody>
                    <a:bodyPr/>
                    <a:lstStyle/>
                    <a:p>
                      <a:r>
                        <a:rPr lang="en-GB" dirty="0"/>
                        <a:t>Facebook-Logo</a:t>
                      </a:r>
                    </a:p>
                  </a:txBody>
                  <a:tcPr/>
                </a:tc>
                <a:tc>
                  <a:txBody>
                    <a:bodyPr/>
                    <a:lstStyle/>
                    <a:p>
                      <a:r>
                        <a:rPr lang="en-GB" sz="800" dirty="0">
                          <a:hlinkClick r:id="" action="ppaction://noaction"/>
                        </a:rPr>
                        <a:t>https://www.pngwing.com/en/free-png-bzkgo</a:t>
                      </a:r>
                      <a:endParaRPr lang="en-GB" sz="800" dirty="0"/>
                    </a:p>
                    <a:p>
                      <a:br>
                        <a:rPr lang="en-GB" sz="800" dirty="0"/>
                      </a:br>
                      <a:r>
                        <a:rPr lang="en-GB" sz="800" dirty="0"/>
                        <a:t>I use it in Feedback</a:t>
                      </a:r>
                      <a:r>
                        <a:rPr lang="en-GB" sz="800" baseline="0" dirty="0"/>
                        <a:t> page on slide 12</a:t>
                      </a:r>
                      <a:endParaRPr lang="en-GB" sz="800" dirty="0"/>
                    </a:p>
                  </a:txBody>
                  <a:tcPr/>
                </a:tc>
                <a:tc>
                  <a:txBody>
                    <a:bodyPr/>
                    <a:lstStyle/>
                    <a:p>
                      <a:endParaRPr lang="en-GB" dirty="0"/>
                    </a:p>
                  </a:txBody>
                  <a:tcPr/>
                </a:tc>
                <a:tc>
                  <a:txBody>
                    <a:bodyPr/>
                    <a:lstStyle/>
                    <a:p>
                      <a:r>
                        <a:rPr lang="en-GB" dirty="0"/>
                        <a:t>Image</a:t>
                      </a:r>
                    </a:p>
                  </a:txBody>
                  <a:tcPr/>
                </a:tc>
                <a:tc>
                  <a:txBody>
                    <a:bodyPr/>
                    <a:lstStyle/>
                    <a:p>
                      <a:r>
                        <a:rPr lang="en-GB" sz="1400" dirty="0"/>
                        <a:t>I need Facebook logo image for Feedback</a:t>
                      </a:r>
                      <a:r>
                        <a:rPr lang="en-GB" sz="1400" baseline="0" dirty="0"/>
                        <a:t> page </a:t>
                      </a:r>
                      <a:endParaRPr lang="en-GB" sz="1400" dirty="0"/>
                    </a:p>
                  </a:txBody>
                  <a:tcPr/>
                </a:tc>
                <a:extLst>
                  <a:ext uri="{0D108BD9-81ED-4DB2-BD59-A6C34878D82A}">
                    <a16:rowId xmlns:a16="http://schemas.microsoft.com/office/drawing/2014/main" val="2901861715"/>
                  </a:ext>
                </a:extLst>
              </a:tr>
              <a:tr h="925700">
                <a:tc>
                  <a:txBody>
                    <a:bodyPr/>
                    <a:lstStyle/>
                    <a:p>
                      <a:r>
                        <a:rPr lang="en-GB" dirty="0"/>
                        <a:t>Instagram-Logo</a:t>
                      </a:r>
                    </a:p>
                  </a:txBody>
                  <a:tcPr/>
                </a:tc>
                <a:tc>
                  <a:txBody>
                    <a:bodyPr/>
                    <a:lstStyle/>
                    <a:p>
                      <a:r>
                        <a:rPr lang="en-GB" sz="800" dirty="0">
                          <a:hlinkClick r:id="" action="ppaction://noaction"/>
                        </a:rPr>
                        <a:t>https://www.pngwing.com/en/free-png-bmenz</a:t>
                      </a:r>
                      <a:endParaRPr lang="en-GB" sz="800" dirty="0"/>
                    </a:p>
                    <a:p>
                      <a:r>
                        <a:rPr lang="en-GB" sz="800" dirty="0"/>
                        <a:t>I use it in</a:t>
                      </a:r>
                      <a:r>
                        <a:rPr lang="en-GB" sz="800" baseline="0" dirty="0"/>
                        <a:t> Feedback page on slide 12</a:t>
                      </a:r>
                      <a:endParaRPr lang="en-GB" sz="800" dirty="0"/>
                    </a:p>
                  </a:txBody>
                  <a:tcPr/>
                </a:tc>
                <a:tc>
                  <a:txBody>
                    <a:bodyPr/>
                    <a:lstStyle/>
                    <a:p>
                      <a:endParaRPr lang="en-GB" dirty="0"/>
                    </a:p>
                  </a:txBody>
                  <a:tcPr/>
                </a:tc>
                <a:tc>
                  <a:txBody>
                    <a:bodyPr/>
                    <a:lstStyle/>
                    <a:p>
                      <a:r>
                        <a:rPr lang="en-GB" dirty="0"/>
                        <a:t>Image</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sz="1400" dirty="0"/>
                        <a:t>I need Instagram logo image for Feedback</a:t>
                      </a:r>
                      <a:r>
                        <a:rPr lang="en-GB" sz="1400" baseline="0" dirty="0"/>
                        <a:t> page.</a:t>
                      </a:r>
                      <a:endParaRPr lang="en-GB" sz="1400" dirty="0"/>
                    </a:p>
                  </a:txBody>
                  <a:tcPr/>
                </a:tc>
                <a:extLst>
                  <a:ext uri="{0D108BD9-81ED-4DB2-BD59-A6C34878D82A}">
                    <a16:rowId xmlns:a16="http://schemas.microsoft.com/office/drawing/2014/main" val="1506822249"/>
                  </a:ext>
                </a:extLst>
              </a:tr>
              <a:tr h="832762">
                <a:tc>
                  <a:txBody>
                    <a:bodyPr/>
                    <a:lstStyle/>
                    <a:p>
                      <a:r>
                        <a:rPr lang="en-GB" dirty="0"/>
                        <a:t>Twitter-Logo</a:t>
                      </a:r>
                    </a:p>
                  </a:txBody>
                  <a:tcPr/>
                </a:tc>
                <a:tc>
                  <a:txBody>
                    <a:bodyPr/>
                    <a:lstStyle/>
                    <a:p>
                      <a:r>
                        <a:rPr lang="en-GB" sz="800" dirty="0">
                          <a:hlinkClick r:id="" action="ppaction://noaction"/>
                        </a:rPr>
                        <a:t>https://www.pngwing.com/en/free-png-bmvwa</a:t>
                      </a:r>
                      <a:endParaRPr lang="en-GB" sz="800" dirty="0"/>
                    </a:p>
                    <a:p>
                      <a:r>
                        <a:rPr lang="en-GB" sz="800" dirty="0"/>
                        <a:t>I use it in Feedback</a:t>
                      </a:r>
                      <a:r>
                        <a:rPr lang="en-GB" sz="800" baseline="0" dirty="0"/>
                        <a:t> page on slide 12</a:t>
                      </a:r>
                      <a:endParaRPr lang="en-GB" sz="800" dirty="0"/>
                    </a:p>
                  </a:txBody>
                  <a:tcPr/>
                </a:tc>
                <a:tc>
                  <a:txBody>
                    <a:bodyPr/>
                    <a:lstStyle/>
                    <a:p>
                      <a:endParaRPr lang="en-GB"/>
                    </a:p>
                  </a:txBody>
                  <a:tcPr/>
                </a:tc>
                <a:tc>
                  <a:txBody>
                    <a:bodyPr/>
                    <a:lstStyle/>
                    <a:p>
                      <a:r>
                        <a:rPr lang="en-GB" dirty="0"/>
                        <a:t>Image</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sz="1400" dirty="0"/>
                        <a:t>I need twitter logo image for Feedback</a:t>
                      </a:r>
                      <a:r>
                        <a:rPr lang="en-GB" sz="1400" baseline="0" dirty="0"/>
                        <a:t> page.</a:t>
                      </a:r>
                      <a:endParaRPr lang="en-GB" sz="1400" dirty="0"/>
                    </a:p>
                  </a:txBody>
                  <a:tcPr/>
                </a:tc>
                <a:extLst>
                  <a:ext uri="{0D108BD9-81ED-4DB2-BD59-A6C34878D82A}">
                    <a16:rowId xmlns:a16="http://schemas.microsoft.com/office/drawing/2014/main" val="491999993"/>
                  </a:ext>
                </a:extLst>
              </a:tr>
              <a:tr h="1272857">
                <a:tc>
                  <a:txBody>
                    <a:bodyPr/>
                    <a:lstStyle/>
                    <a:p>
                      <a:r>
                        <a:rPr lang="en-GB" strike="sngStrike" dirty="0" err="1"/>
                        <a:t>Yamap</a:t>
                      </a:r>
                      <a:endParaRPr lang="en-GB" strike="sngStrike" dirty="0"/>
                    </a:p>
                  </a:txBody>
                  <a:tcPr/>
                </a:tc>
                <a:tc>
                  <a:txBody>
                    <a:bodyPr/>
                    <a:lstStyle/>
                    <a:p>
                      <a:r>
                        <a:rPr lang="en-GB" sz="800" strike="sngStrike" dirty="0">
                          <a:hlinkClick r:id="rId3"/>
                        </a:rPr>
                        <a:t>https://www.google.com/maps/place/NSCG+Newcastle+College/@53.0145866,-2.2394519,795m/data=!3m1!1e3!4m6!3m5!1s0x487a67fca2472df1:0xb945ff639f53c3d7!8m2!3d53.0151356!4d-2.2378777!16zL20vMDVxa2Ni?entry=ttu</a:t>
                      </a:r>
                      <a:r>
                        <a:rPr lang="en-GB" sz="800" strike="sngStrike" dirty="0"/>
                        <a:t> I used this Image</a:t>
                      </a:r>
                      <a:r>
                        <a:rPr lang="en-GB" sz="800" strike="sngStrike" baseline="0" dirty="0"/>
                        <a:t> in About us page on slide 14</a:t>
                      </a:r>
                      <a:endParaRPr lang="en-GB" sz="800" strike="sngStrike" dirty="0"/>
                    </a:p>
                  </a:txBody>
                  <a:tcPr/>
                </a:tc>
                <a:tc>
                  <a:txBody>
                    <a:bodyPr/>
                    <a:lstStyle/>
                    <a:p>
                      <a:endParaRPr lang="en-GB" strike="sngStrike" dirty="0"/>
                    </a:p>
                  </a:txBody>
                  <a:tcPr/>
                </a:tc>
                <a:tc>
                  <a:txBody>
                    <a:bodyPr/>
                    <a:lstStyle/>
                    <a:p>
                      <a:r>
                        <a:rPr lang="en-GB" strike="sngStrike" dirty="0"/>
                        <a:t>Image</a:t>
                      </a:r>
                    </a:p>
                  </a:txBody>
                  <a:tcPr/>
                </a:tc>
                <a:tc>
                  <a:txBody>
                    <a:bodyPr/>
                    <a:lstStyle/>
                    <a:p>
                      <a:r>
                        <a:rPr lang="en-GB" sz="1400" strike="sngStrike" baseline="0" dirty="0"/>
                        <a:t>This image helps me to show where the Young Artists organization is located.</a:t>
                      </a:r>
                      <a:endParaRPr lang="en-GB" sz="1400" strike="sngStrike" dirty="0"/>
                    </a:p>
                  </a:txBody>
                  <a:tcPr/>
                </a:tc>
                <a:extLst>
                  <a:ext uri="{0D108BD9-81ED-4DB2-BD59-A6C34878D82A}">
                    <a16:rowId xmlns:a16="http://schemas.microsoft.com/office/drawing/2014/main" val="3363618486"/>
                  </a:ext>
                </a:extLst>
              </a:tr>
            </a:tbl>
          </a:graphicData>
        </a:graphic>
      </p:graphicFrame>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08786" y="861702"/>
            <a:ext cx="974511" cy="977566"/>
          </a:xfrm>
          <a:prstGeom prst="rect">
            <a:avLst/>
          </a:prstGeom>
        </p:spPr>
      </p:pic>
      <p:pic>
        <p:nvPicPr>
          <p:cNvPr id="6" name="Рисунок 24">
            <a:extLst>
              <a:ext uri="{FF2B5EF4-FFF2-40B4-BE49-F238E27FC236}">
                <a16:creationId xmlns:a16="http://schemas.microsoft.com/office/drawing/2014/main" id="{E8B36A69-BCA3-72D5-B475-4DA549811914}"/>
              </a:ext>
            </a:extLst>
          </p:cNvPr>
          <p:cNvPicPr>
            <a:picLocks noChangeAspect="1"/>
          </p:cNvPicPr>
          <p:nvPr/>
        </p:nvPicPr>
        <p:blipFill>
          <a:blip r:embed="rId5"/>
          <a:stretch>
            <a:fillRect/>
          </a:stretch>
        </p:blipFill>
        <p:spPr>
          <a:xfrm>
            <a:off x="5248725" y="2859526"/>
            <a:ext cx="739897" cy="763765"/>
          </a:xfrm>
          <a:prstGeom prst="rect">
            <a:avLst/>
          </a:prstGeom>
        </p:spPr>
      </p:pic>
      <p:pic>
        <p:nvPicPr>
          <p:cNvPr id="7" name="Рисунок 26">
            <a:extLst>
              <a:ext uri="{FF2B5EF4-FFF2-40B4-BE49-F238E27FC236}">
                <a16:creationId xmlns:a16="http://schemas.microsoft.com/office/drawing/2014/main" id="{DBD0E9A1-7601-C12F-76E7-32D0857CC816}"/>
              </a:ext>
            </a:extLst>
          </p:cNvPr>
          <p:cNvPicPr>
            <a:picLocks noChangeAspect="1"/>
          </p:cNvPicPr>
          <p:nvPr/>
        </p:nvPicPr>
        <p:blipFill>
          <a:blip r:embed="rId6"/>
          <a:stretch>
            <a:fillRect/>
          </a:stretch>
        </p:blipFill>
        <p:spPr>
          <a:xfrm>
            <a:off x="5234467" y="3757712"/>
            <a:ext cx="740097" cy="798372"/>
          </a:xfrm>
          <a:prstGeom prst="rect">
            <a:avLst/>
          </a:prstGeom>
        </p:spPr>
      </p:pic>
      <p:pic>
        <p:nvPicPr>
          <p:cNvPr id="8" name="Рисунок 28">
            <a:extLst>
              <a:ext uri="{FF2B5EF4-FFF2-40B4-BE49-F238E27FC236}">
                <a16:creationId xmlns:a16="http://schemas.microsoft.com/office/drawing/2014/main" id="{B7977D8F-59B9-0C4A-2B17-F9331ECD4455}"/>
              </a:ext>
            </a:extLst>
          </p:cNvPr>
          <p:cNvPicPr>
            <a:picLocks noChangeAspect="1"/>
          </p:cNvPicPr>
          <p:nvPr/>
        </p:nvPicPr>
        <p:blipFill>
          <a:blip r:embed="rId7"/>
          <a:stretch>
            <a:fillRect/>
          </a:stretch>
        </p:blipFill>
        <p:spPr>
          <a:xfrm>
            <a:off x="5248725" y="4655898"/>
            <a:ext cx="726291" cy="679121"/>
          </a:xfrm>
          <a:prstGeom prst="rect">
            <a:avLst/>
          </a:prstGeom>
        </p:spPr>
      </p:pic>
      <p:pic>
        <p:nvPicPr>
          <p:cNvPr id="9" name="Picture 8"/>
          <p:cNvPicPr>
            <a:picLocks noChangeAspect="1"/>
          </p:cNvPicPr>
          <p:nvPr/>
        </p:nvPicPr>
        <p:blipFill>
          <a:blip r:embed="rId8">
            <a:extLst>
              <a:ext uri="{BEBA8EAE-BF5A-486C-A8C5-ECC9F3942E4B}">
                <a14:imgProps xmlns:a14="http://schemas.microsoft.com/office/drawing/2010/main">
                  <a14:imgLayer r:embed="rId9">
                    <a14:imgEffect>
                      <a14:saturation sat="0"/>
                    </a14:imgEffect>
                  </a14:imgLayer>
                </a14:imgProps>
              </a:ext>
            </a:extLst>
          </a:blip>
          <a:stretch>
            <a:fillRect/>
          </a:stretch>
        </p:blipFill>
        <p:spPr>
          <a:xfrm>
            <a:off x="4990250" y="5684573"/>
            <a:ext cx="1211580" cy="845963"/>
          </a:xfrm>
          <a:prstGeom prst="rect">
            <a:avLst/>
          </a:prstGeom>
          <a:effectLst>
            <a:glow rad="127000">
              <a:schemeClr val="tx2">
                <a:lumMod val="75000"/>
              </a:schemeClr>
            </a:glow>
          </a:effectLst>
        </p:spPr>
      </p:pic>
      <p:pic>
        <p:nvPicPr>
          <p:cNvPr id="2" name="Рисунок 1">
            <a:extLst>
              <a:ext uri="{FF2B5EF4-FFF2-40B4-BE49-F238E27FC236}">
                <a16:creationId xmlns:a16="http://schemas.microsoft.com/office/drawing/2014/main" id="{2A57523C-455C-1C78-A8E0-95B25E2D054F}"/>
              </a:ext>
            </a:extLst>
          </p:cNvPr>
          <p:cNvPicPr>
            <a:picLocks noChangeAspect="1"/>
          </p:cNvPicPr>
          <p:nvPr/>
        </p:nvPicPr>
        <p:blipFill>
          <a:blip r:embed="rId10"/>
          <a:stretch>
            <a:fillRect/>
          </a:stretch>
        </p:blipFill>
        <p:spPr>
          <a:xfrm>
            <a:off x="5217516" y="1916888"/>
            <a:ext cx="757049" cy="865018"/>
          </a:xfrm>
          <a:prstGeom prst="rect">
            <a:avLst/>
          </a:prstGeom>
        </p:spPr>
      </p:pic>
    </p:spTree>
    <p:extLst>
      <p:ext uri="{BB962C8B-B14F-4D97-AF65-F5344CB8AC3E}">
        <p14:creationId xmlns:p14="http://schemas.microsoft.com/office/powerpoint/2010/main" val="18228318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Таблица 3">
            <a:extLst>
              <a:ext uri="{FF2B5EF4-FFF2-40B4-BE49-F238E27FC236}">
                <a16:creationId xmlns:a16="http://schemas.microsoft.com/office/drawing/2014/main" id="{6E2E19F9-E7AF-7F38-208F-1FA06A170654}"/>
              </a:ext>
            </a:extLst>
          </p:cNvPr>
          <p:cNvGraphicFramePr>
            <a:graphicFrameLocks noGrp="1"/>
          </p:cNvGraphicFramePr>
          <p:nvPr/>
        </p:nvGraphicFramePr>
        <p:xfrm>
          <a:off x="0" y="0"/>
          <a:ext cx="10269414" cy="6471138"/>
        </p:xfrm>
        <a:graphic>
          <a:graphicData uri="http://schemas.openxmlformats.org/drawingml/2006/table">
            <a:tbl>
              <a:tblPr firstRow="1" bandRow="1">
                <a:tableStyleId>{5C22544A-7EE6-4342-B048-85BDC9FD1C3A}</a:tableStyleId>
              </a:tblPr>
              <a:tblGrid>
                <a:gridCol w="2021031">
                  <a:extLst>
                    <a:ext uri="{9D8B030D-6E8A-4147-A177-3AD203B41FA5}">
                      <a16:colId xmlns:a16="http://schemas.microsoft.com/office/drawing/2014/main" val="3892092096"/>
                    </a:ext>
                  </a:extLst>
                </a:gridCol>
                <a:gridCol w="2548061">
                  <a:extLst>
                    <a:ext uri="{9D8B030D-6E8A-4147-A177-3AD203B41FA5}">
                      <a16:colId xmlns:a16="http://schemas.microsoft.com/office/drawing/2014/main" val="4103427739"/>
                    </a:ext>
                  </a:extLst>
                </a:gridCol>
                <a:gridCol w="2024545">
                  <a:extLst>
                    <a:ext uri="{9D8B030D-6E8A-4147-A177-3AD203B41FA5}">
                      <a16:colId xmlns:a16="http://schemas.microsoft.com/office/drawing/2014/main" val="2072172724"/>
                    </a:ext>
                  </a:extLst>
                </a:gridCol>
                <a:gridCol w="1127716">
                  <a:extLst>
                    <a:ext uri="{9D8B030D-6E8A-4147-A177-3AD203B41FA5}">
                      <a16:colId xmlns:a16="http://schemas.microsoft.com/office/drawing/2014/main" val="2169699825"/>
                    </a:ext>
                  </a:extLst>
                </a:gridCol>
                <a:gridCol w="2548061">
                  <a:extLst>
                    <a:ext uri="{9D8B030D-6E8A-4147-A177-3AD203B41FA5}">
                      <a16:colId xmlns:a16="http://schemas.microsoft.com/office/drawing/2014/main" val="4140741143"/>
                    </a:ext>
                  </a:extLst>
                </a:gridCol>
              </a:tblGrid>
              <a:tr h="1247710">
                <a:tc>
                  <a:txBody>
                    <a:bodyPr/>
                    <a:lstStyle/>
                    <a:p>
                      <a:pPr algn="ctr"/>
                      <a:r>
                        <a:rPr lang="en-GB" sz="1600" dirty="0"/>
                        <a:t>Asset</a:t>
                      </a:r>
                      <a:r>
                        <a:rPr lang="en-GB" sz="1600" baseline="0" dirty="0"/>
                        <a:t> Name</a:t>
                      </a:r>
                      <a:endParaRPr lang="en-GB" sz="1600" dirty="0"/>
                    </a:p>
                  </a:txBody>
                  <a:tcPr/>
                </a:tc>
                <a:tc>
                  <a:txBody>
                    <a:bodyPr/>
                    <a:lstStyle/>
                    <a:p>
                      <a:pPr algn="ctr"/>
                      <a:r>
                        <a:rPr lang="en-GB" sz="1600" dirty="0"/>
                        <a:t>Source</a:t>
                      </a:r>
                      <a:r>
                        <a:rPr lang="en-GB" sz="1600" baseline="0" dirty="0"/>
                        <a:t> link and where is located in the presentation</a:t>
                      </a:r>
                      <a:endParaRPr lang="en-GB" sz="1600" dirty="0"/>
                    </a:p>
                  </a:txBody>
                  <a:tcPr/>
                </a:tc>
                <a:tc>
                  <a:txBody>
                    <a:bodyPr/>
                    <a:lstStyle/>
                    <a:p>
                      <a:pPr algn="ctr"/>
                      <a:r>
                        <a:rPr lang="en-GB" sz="1600" dirty="0"/>
                        <a:t>How</a:t>
                      </a:r>
                      <a:r>
                        <a:rPr lang="en-GB" sz="1600" baseline="0" dirty="0"/>
                        <a:t> It looks like</a:t>
                      </a:r>
                      <a:endParaRPr lang="en-GB" sz="1600" dirty="0"/>
                    </a:p>
                  </a:txBody>
                  <a:tcPr/>
                </a:tc>
                <a:tc>
                  <a:txBody>
                    <a:bodyPr/>
                    <a:lstStyle/>
                    <a:p>
                      <a:pPr algn="ctr"/>
                      <a:r>
                        <a:rPr lang="en-GB" sz="1600" dirty="0"/>
                        <a:t>Asset type</a:t>
                      </a:r>
                    </a:p>
                  </a:txBody>
                  <a:tcPr/>
                </a:tc>
                <a:tc>
                  <a:txBody>
                    <a:bodyPr/>
                    <a:lstStyle/>
                    <a:p>
                      <a:pPr algn="ctr"/>
                      <a:r>
                        <a:rPr lang="en-GB" sz="1600" dirty="0"/>
                        <a:t>Why you want to use it?</a:t>
                      </a:r>
                    </a:p>
                  </a:txBody>
                  <a:tcPr/>
                </a:tc>
                <a:extLst>
                  <a:ext uri="{0D108BD9-81ED-4DB2-BD59-A6C34878D82A}">
                    <a16:rowId xmlns:a16="http://schemas.microsoft.com/office/drawing/2014/main" val="2509902417"/>
                  </a:ext>
                </a:extLst>
              </a:tr>
              <a:tr h="1293154">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sz="1400" b="1" dirty="0"/>
                        <a:t>Christmas harmony</a:t>
                      </a:r>
                      <a:endParaRPr lang="en-GB" sz="1400" dirty="0"/>
                    </a:p>
                    <a:p>
                      <a:pPr algn="ctr"/>
                      <a:endParaRPr lang="en-GB" sz="1400" b="1" dirty="0"/>
                    </a:p>
                  </a:txBody>
                  <a:tcPr/>
                </a:tc>
                <a:tc>
                  <a:txBody>
                    <a:bodyPr/>
                    <a:lstStyle/>
                    <a:p>
                      <a:r>
                        <a:rPr lang="en-GB" sz="800" dirty="0">
                          <a:hlinkClick r:id="rId2"/>
                        </a:rPr>
                        <a:t>https://www.instagram.com/my_candle_for_you_/?utm_source=qr&amp;igshid=OGU0MmVlOWVjOQ%3D%3D</a:t>
                      </a:r>
                      <a:endParaRPr lang="en-GB" sz="800" dirty="0"/>
                    </a:p>
                    <a:p>
                      <a:r>
                        <a:rPr lang="en-GB" sz="800" dirty="0"/>
                        <a:t>I use this</a:t>
                      </a:r>
                      <a:r>
                        <a:rPr lang="en-GB" sz="800" baseline="0" dirty="0"/>
                        <a:t> image in Craft and shop page on slide 10 and 8.</a:t>
                      </a:r>
                      <a:endParaRPr lang="en-GB" sz="800" dirty="0"/>
                    </a:p>
                  </a:txBody>
                  <a:tcPr/>
                </a:tc>
                <a:tc>
                  <a:txBody>
                    <a:bodyPr/>
                    <a:lstStyle/>
                    <a:p>
                      <a:pPr algn="ctr"/>
                      <a:endParaRPr lang="en-GB" sz="800" dirty="0"/>
                    </a:p>
                  </a:txBody>
                  <a:tcPr/>
                </a:tc>
                <a:tc>
                  <a:txBody>
                    <a:bodyPr/>
                    <a:lstStyle/>
                    <a:p>
                      <a:pPr algn="ctr"/>
                      <a:r>
                        <a:rPr lang="en-GB" sz="800" dirty="0"/>
                        <a:t>Image</a:t>
                      </a:r>
                    </a:p>
                  </a:txBody>
                  <a:tcPr/>
                </a:tc>
                <a:tc>
                  <a:txBody>
                    <a:bodyPr/>
                    <a:lstStyle/>
                    <a:p>
                      <a:pPr algn="ctr"/>
                      <a:r>
                        <a:rPr lang="en-GB" sz="1200" dirty="0"/>
                        <a:t>This is one of the best candles Khrystyna has ever made, I love it so much so I posted it here</a:t>
                      </a:r>
                    </a:p>
                  </a:txBody>
                  <a:tcPr/>
                </a:tc>
                <a:extLst>
                  <a:ext uri="{0D108BD9-81ED-4DB2-BD59-A6C34878D82A}">
                    <a16:rowId xmlns:a16="http://schemas.microsoft.com/office/drawing/2014/main" val="1914334510"/>
                  </a:ext>
                </a:extLst>
              </a:tr>
              <a:tr h="1522693">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sz="1600" b="1" dirty="0"/>
                        <a:t>The Fox </a:t>
                      </a:r>
                    </a:p>
                    <a:p>
                      <a:pPr algn="ctr"/>
                      <a:endParaRPr lang="en-GB" sz="800" dirty="0"/>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sz="800" dirty="0">
                          <a:hlinkClick r:id="rId2"/>
                        </a:rPr>
                        <a:t>https://www.instagram.com/my_candle_for_you_/?utm_source=qr&amp;igshid=OGU0MmVlOWVjOQ%3D%3D</a:t>
                      </a:r>
                      <a:endParaRPr lang="en-GB" sz="800" dirty="0"/>
                    </a:p>
                    <a:p>
                      <a:pPr marL="0" marR="0" lvl="0" indent="0" algn="ctr" defTabSz="457200" rtl="0" eaLnBrk="1" fontAlgn="auto" latinLnBrk="0" hangingPunct="1">
                        <a:lnSpc>
                          <a:spcPct val="100000"/>
                        </a:lnSpc>
                        <a:spcBef>
                          <a:spcPts val="0"/>
                        </a:spcBef>
                        <a:spcAft>
                          <a:spcPts val="0"/>
                        </a:spcAft>
                        <a:buClrTx/>
                        <a:buSzTx/>
                        <a:buFontTx/>
                        <a:buNone/>
                        <a:tabLst/>
                        <a:defRPr/>
                      </a:pPr>
                      <a:r>
                        <a:rPr lang="en-GB" sz="800" dirty="0"/>
                        <a:t>I use this</a:t>
                      </a:r>
                      <a:r>
                        <a:rPr lang="en-GB" sz="800" baseline="0" dirty="0"/>
                        <a:t> image in Home and Craft page on slide 7 and 10.</a:t>
                      </a:r>
                      <a:endParaRPr lang="en-GB" sz="800" dirty="0"/>
                    </a:p>
                  </a:txBody>
                  <a:tcPr/>
                </a:tc>
                <a:tc>
                  <a:txBody>
                    <a:bodyPr/>
                    <a:lstStyle/>
                    <a:p>
                      <a:pPr algn="ctr"/>
                      <a:endParaRPr lang="en-GB" sz="800" dirty="0"/>
                    </a:p>
                  </a:txBody>
                  <a:tcPr/>
                </a:tc>
                <a:tc>
                  <a:txBody>
                    <a:bodyPr/>
                    <a:lstStyle/>
                    <a:p>
                      <a:pPr algn="ctr"/>
                      <a:r>
                        <a:rPr lang="en-GB" sz="800" dirty="0"/>
                        <a:t>Image</a:t>
                      </a: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sz="1200" dirty="0"/>
                        <a:t>An example of a candle that is beautiful and cheap at the same time, despite the low price it is quite well detailed so I added it.</a:t>
                      </a:r>
                    </a:p>
                  </a:txBody>
                  <a:tcPr/>
                </a:tc>
                <a:extLst>
                  <a:ext uri="{0D108BD9-81ED-4DB2-BD59-A6C34878D82A}">
                    <a16:rowId xmlns:a16="http://schemas.microsoft.com/office/drawing/2014/main" val="627458908"/>
                  </a:ext>
                </a:extLst>
              </a:tr>
              <a:tr h="1105115">
                <a:tc>
                  <a:txBody>
                    <a:bodyPr/>
                    <a:lstStyle/>
                    <a:p>
                      <a:pPr marL="0" marR="0" lvl="0" indent="0" algn="ctr" defTabSz="457200" rtl="0" eaLnBrk="1" fontAlgn="base" latinLnBrk="0" hangingPunct="1">
                        <a:lnSpc>
                          <a:spcPct val="100000"/>
                        </a:lnSpc>
                        <a:spcBef>
                          <a:spcPts val="0"/>
                        </a:spcBef>
                        <a:spcAft>
                          <a:spcPts val="0"/>
                        </a:spcAft>
                        <a:buClrTx/>
                        <a:buSzTx/>
                        <a:buFontTx/>
                        <a:buNone/>
                        <a:tabLst/>
                        <a:defRPr/>
                      </a:pPr>
                      <a:r>
                        <a:rPr lang="en-GB" sz="1400" b="1" dirty="0"/>
                        <a:t>White petal</a:t>
                      </a:r>
                      <a:endParaRPr lang="en-GB" sz="1400" dirty="0"/>
                    </a:p>
                    <a:p>
                      <a:pPr algn="ctr" fontAlgn="base"/>
                      <a:endParaRPr lang="en-GB" sz="800" dirty="0"/>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sz="800" dirty="0">
                          <a:hlinkClick r:id="rId2"/>
                        </a:rPr>
                        <a:t>https://www.instagram.com/my_candle_for_you_/?utm_source=qr&amp;igshid=OGU0MmVlOWVjOQ%3D%3D</a:t>
                      </a:r>
                      <a:endParaRPr lang="en-GB" sz="800" dirty="0"/>
                    </a:p>
                    <a:p>
                      <a:pPr marL="0" marR="0" lvl="0" indent="0" algn="ctr" defTabSz="457200" rtl="0" eaLnBrk="1" fontAlgn="auto" latinLnBrk="0" hangingPunct="1">
                        <a:lnSpc>
                          <a:spcPct val="100000"/>
                        </a:lnSpc>
                        <a:spcBef>
                          <a:spcPts val="0"/>
                        </a:spcBef>
                        <a:spcAft>
                          <a:spcPts val="0"/>
                        </a:spcAft>
                        <a:buClrTx/>
                        <a:buSzTx/>
                        <a:buFontTx/>
                        <a:buNone/>
                        <a:tabLst/>
                        <a:defRPr/>
                      </a:pPr>
                      <a:r>
                        <a:rPr lang="en-GB" sz="800" dirty="0"/>
                        <a:t>I use this</a:t>
                      </a:r>
                      <a:r>
                        <a:rPr lang="en-GB" sz="800" baseline="0" dirty="0"/>
                        <a:t> image in Home and Craft page on slide 7 and 10.</a:t>
                      </a:r>
                      <a:endParaRPr lang="en-GB" sz="800" dirty="0"/>
                    </a:p>
                  </a:txBody>
                  <a:tcPr/>
                </a:tc>
                <a:tc>
                  <a:txBody>
                    <a:bodyPr/>
                    <a:lstStyle/>
                    <a:p>
                      <a:pPr algn="ctr"/>
                      <a:endParaRPr lang="en-GB" sz="800" dirty="0"/>
                    </a:p>
                  </a:txBody>
                  <a:tcPr/>
                </a:tc>
                <a:tc>
                  <a:txBody>
                    <a:bodyPr/>
                    <a:lstStyle/>
                    <a:p>
                      <a:pPr algn="ctr"/>
                      <a:r>
                        <a:rPr lang="en-GB" sz="800" dirty="0"/>
                        <a:t>image</a:t>
                      </a: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sz="1200" dirty="0"/>
                        <a:t>Since Khrystyna makes more than just candles, I thought I'd show some of her other work here as well.</a:t>
                      </a:r>
                    </a:p>
                  </a:txBody>
                  <a:tcPr/>
                </a:tc>
                <a:extLst>
                  <a:ext uri="{0D108BD9-81ED-4DB2-BD59-A6C34878D82A}">
                    <a16:rowId xmlns:a16="http://schemas.microsoft.com/office/drawing/2014/main" val="2564375062"/>
                  </a:ext>
                </a:extLst>
              </a:tr>
              <a:tr h="1302466">
                <a:tc>
                  <a:txBody>
                    <a:bodyPr/>
                    <a:lstStyle/>
                    <a:p>
                      <a:pPr algn="ctr"/>
                      <a:r>
                        <a:rPr lang="en-GB" sz="1400" b="1" i="0" kern="1200" dirty="0">
                          <a:solidFill>
                            <a:schemeClr val="dk1"/>
                          </a:solidFill>
                          <a:effectLst/>
                          <a:latin typeface="+mn-lt"/>
                          <a:ea typeface="+mn-ea"/>
                          <a:cs typeface="+mn-cs"/>
                        </a:rPr>
                        <a:t>Street musician</a:t>
                      </a:r>
                    </a:p>
                    <a:p>
                      <a:br>
                        <a:rPr lang="en-GB" sz="800" dirty="0"/>
                      </a:br>
                      <a:endParaRPr lang="en-GB" sz="800" dirty="0"/>
                    </a:p>
                  </a:txBody>
                  <a:tcPr/>
                </a:tc>
                <a:tc>
                  <a:txBody>
                    <a:bodyPr/>
                    <a:lstStyle/>
                    <a:p>
                      <a:pPr algn="ctr"/>
                      <a:r>
                        <a:rPr lang="en-GB" sz="800" dirty="0">
                          <a:hlinkClick r:id="rId3"/>
                        </a:rPr>
                        <a:t>https://www.singulart.com/en/artworks/yaroslav-yasenev-street-musician-1010861</a:t>
                      </a:r>
                      <a:endParaRPr lang="en-GB" sz="800" dirty="0"/>
                    </a:p>
                    <a:p>
                      <a:pPr algn="ctr"/>
                      <a:r>
                        <a:rPr lang="en-GB" sz="800" dirty="0"/>
                        <a:t>I</a:t>
                      </a:r>
                      <a:r>
                        <a:rPr lang="en-GB" sz="800" baseline="0" dirty="0"/>
                        <a:t> use this image in Arts, Shop and Home page on slide 10, 8 and 7</a:t>
                      </a:r>
                      <a:endParaRPr lang="en-GB" sz="800" dirty="0"/>
                    </a:p>
                  </a:txBody>
                  <a:tcPr/>
                </a:tc>
                <a:tc>
                  <a:txBody>
                    <a:bodyPr/>
                    <a:lstStyle/>
                    <a:p>
                      <a:pPr algn="ctr"/>
                      <a:endParaRPr lang="en-GB" sz="800" dirty="0"/>
                    </a:p>
                  </a:txBody>
                  <a:tcPr/>
                </a:tc>
                <a:tc>
                  <a:txBody>
                    <a:bodyPr/>
                    <a:lstStyle/>
                    <a:p>
                      <a:pPr algn="ctr"/>
                      <a:r>
                        <a:rPr lang="en-GB" sz="800" dirty="0"/>
                        <a:t>Image</a:t>
                      </a: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sz="1200" dirty="0"/>
                        <a:t>It’s a one of most popular Yaroslavs</a:t>
                      </a:r>
                      <a:r>
                        <a:rPr lang="en-GB" sz="1200" baseline="0" dirty="0"/>
                        <a:t> work so I decided to show it here.</a:t>
                      </a:r>
                      <a:endParaRPr lang="en-GB" sz="1200" dirty="0"/>
                    </a:p>
                  </a:txBody>
                  <a:tcPr/>
                </a:tc>
                <a:extLst>
                  <a:ext uri="{0D108BD9-81ED-4DB2-BD59-A6C34878D82A}">
                    <a16:rowId xmlns:a16="http://schemas.microsoft.com/office/drawing/2014/main" val="1814084895"/>
                  </a:ext>
                </a:extLst>
              </a:tr>
            </a:tbl>
          </a:graphicData>
        </a:graphic>
      </p:graphicFrame>
      <p:pic>
        <p:nvPicPr>
          <p:cNvPr id="6" name="Рисунок 5">
            <a:extLst>
              <a:ext uri="{FF2B5EF4-FFF2-40B4-BE49-F238E27FC236}">
                <a16:creationId xmlns:a16="http://schemas.microsoft.com/office/drawing/2014/main" id="{92268401-5D42-5862-75EB-9E92A7780CFF}"/>
              </a:ext>
            </a:extLst>
          </p:cNvPr>
          <p:cNvPicPr>
            <a:picLocks noChangeAspect="1"/>
          </p:cNvPicPr>
          <p:nvPr/>
        </p:nvPicPr>
        <p:blipFill>
          <a:blip r:embed="rId4"/>
          <a:stretch>
            <a:fillRect/>
          </a:stretch>
        </p:blipFill>
        <p:spPr>
          <a:xfrm>
            <a:off x="5152429" y="1306909"/>
            <a:ext cx="887887" cy="1179840"/>
          </a:xfrm>
          <a:prstGeom prst="rect">
            <a:avLst/>
          </a:prstGeom>
        </p:spPr>
      </p:pic>
      <p:pic>
        <p:nvPicPr>
          <p:cNvPr id="8" name="Рисунок 7">
            <a:extLst>
              <a:ext uri="{FF2B5EF4-FFF2-40B4-BE49-F238E27FC236}">
                <a16:creationId xmlns:a16="http://schemas.microsoft.com/office/drawing/2014/main" id="{33DF3820-1CC9-DF95-1CC9-6C875B4C74E7}"/>
              </a:ext>
            </a:extLst>
          </p:cNvPr>
          <p:cNvPicPr>
            <a:picLocks noChangeAspect="1"/>
          </p:cNvPicPr>
          <p:nvPr/>
        </p:nvPicPr>
        <p:blipFill>
          <a:blip r:embed="rId5"/>
          <a:stretch>
            <a:fillRect/>
          </a:stretch>
        </p:blipFill>
        <p:spPr>
          <a:xfrm>
            <a:off x="4970007" y="2647603"/>
            <a:ext cx="1165013" cy="1419365"/>
          </a:xfrm>
          <a:prstGeom prst="rect">
            <a:avLst/>
          </a:prstGeom>
        </p:spPr>
      </p:pic>
      <p:pic>
        <p:nvPicPr>
          <p:cNvPr id="10" name="Рисунок 9">
            <a:extLst>
              <a:ext uri="{FF2B5EF4-FFF2-40B4-BE49-F238E27FC236}">
                <a16:creationId xmlns:a16="http://schemas.microsoft.com/office/drawing/2014/main" id="{60DCB978-15FC-65F9-5106-9D2AC85AC74F}"/>
              </a:ext>
            </a:extLst>
          </p:cNvPr>
          <p:cNvPicPr>
            <a:picLocks noChangeAspect="1"/>
          </p:cNvPicPr>
          <p:nvPr/>
        </p:nvPicPr>
        <p:blipFill>
          <a:blip r:embed="rId6"/>
          <a:stretch>
            <a:fillRect/>
          </a:stretch>
        </p:blipFill>
        <p:spPr>
          <a:xfrm>
            <a:off x="4612782" y="4119169"/>
            <a:ext cx="1922425" cy="1011275"/>
          </a:xfrm>
          <a:prstGeom prst="rect">
            <a:avLst/>
          </a:prstGeom>
        </p:spPr>
      </p:pic>
      <p:pic>
        <p:nvPicPr>
          <p:cNvPr id="3" name="Picture 2"/>
          <p:cNvPicPr>
            <a:picLocks noChangeAspect="1"/>
          </p:cNvPicPr>
          <p:nvPr/>
        </p:nvPicPr>
        <p:blipFill>
          <a:blip r:embed="rId7"/>
          <a:stretch>
            <a:fillRect/>
          </a:stretch>
        </p:blipFill>
        <p:spPr>
          <a:xfrm>
            <a:off x="5012970" y="5243947"/>
            <a:ext cx="1122050" cy="1113688"/>
          </a:xfrm>
          <a:prstGeom prst="rect">
            <a:avLst/>
          </a:prstGeom>
        </p:spPr>
      </p:pic>
    </p:spTree>
    <p:extLst>
      <p:ext uri="{BB962C8B-B14F-4D97-AF65-F5344CB8AC3E}">
        <p14:creationId xmlns:p14="http://schemas.microsoft.com/office/powerpoint/2010/main" val="5241211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Таблица 3">
            <a:extLst>
              <a:ext uri="{FF2B5EF4-FFF2-40B4-BE49-F238E27FC236}">
                <a16:creationId xmlns:a16="http://schemas.microsoft.com/office/drawing/2014/main" id="{6E2E19F9-E7AF-7F38-208F-1FA06A170654}"/>
              </a:ext>
            </a:extLst>
          </p:cNvPr>
          <p:cNvGraphicFramePr>
            <a:graphicFrameLocks noGrp="1"/>
          </p:cNvGraphicFramePr>
          <p:nvPr>
            <p:extLst>
              <p:ext uri="{D42A27DB-BD31-4B8C-83A1-F6EECF244321}">
                <p14:modId xmlns:p14="http://schemas.microsoft.com/office/powerpoint/2010/main" val="3009601423"/>
              </p:ext>
            </p:extLst>
          </p:nvPr>
        </p:nvGraphicFramePr>
        <p:xfrm>
          <a:off x="0" y="1"/>
          <a:ext cx="10269414" cy="2884309"/>
        </p:xfrm>
        <a:graphic>
          <a:graphicData uri="http://schemas.openxmlformats.org/drawingml/2006/table">
            <a:tbl>
              <a:tblPr firstRow="1" bandRow="1">
                <a:tableStyleId>{5C22544A-7EE6-4342-B048-85BDC9FD1C3A}</a:tableStyleId>
              </a:tblPr>
              <a:tblGrid>
                <a:gridCol w="2021031">
                  <a:extLst>
                    <a:ext uri="{9D8B030D-6E8A-4147-A177-3AD203B41FA5}">
                      <a16:colId xmlns:a16="http://schemas.microsoft.com/office/drawing/2014/main" val="3892092096"/>
                    </a:ext>
                  </a:extLst>
                </a:gridCol>
                <a:gridCol w="2548061">
                  <a:extLst>
                    <a:ext uri="{9D8B030D-6E8A-4147-A177-3AD203B41FA5}">
                      <a16:colId xmlns:a16="http://schemas.microsoft.com/office/drawing/2014/main" val="4103427739"/>
                    </a:ext>
                  </a:extLst>
                </a:gridCol>
                <a:gridCol w="2024545">
                  <a:extLst>
                    <a:ext uri="{9D8B030D-6E8A-4147-A177-3AD203B41FA5}">
                      <a16:colId xmlns:a16="http://schemas.microsoft.com/office/drawing/2014/main" val="2072172724"/>
                    </a:ext>
                  </a:extLst>
                </a:gridCol>
                <a:gridCol w="1127716">
                  <a:extLst>
                    <a:ext uri="{9D8B030D-6E8A-4147-A177-3AD203B41FA5}">
                      <a16:colId xmlns:a16="http://schemas.microsoft.com/office/drawing/2014/main" val="2169699825"/>
                    </a:ext>
                  </a:extLst>
                </a:gridCol>
                <a:gridCol w="2548061">
                  <a:extLst>
                    <a:ext uri="{9D8B030D-6E8A-4147-A177-3AD203B41FA5}">
                      <a16:colId xmlns:a16="http://schemas.microsoft.com/office/drawing/2014/main" val="4140741143"/>
                    </a:ext>
                  </a:extLst>
                </a:gridCol>
              </a:tblGrid>
              <a:tr h="1142615">
                <a:tc>
                  <a:txBody>
                    <a:bodyPr/>
                    <a:lstStyle/>
                    <a:p>
                      <a:pPr algn="ctr"/>
                      <a:r>
                        <a:rPr lang="en-GB" sz="1600" dirty="0"/>
                        <a:t>Asset</a:t>
                      </a:r>
                      <a:r>
                        <a:rPr lang="en-GB" sz="1600" baseline="0" dirty="0"/>
                        <a:t> Name</a:t>
                      </a:r>
                      <a:endParaRPr lang="en-GB" sz="1600" dirty="0"/>
                    </a:p>
                  </a:txBody>
                  <a:tcPr/>
                </a:tc>
                <a:tc>
                  <a:txBody>
                    <a:bodyPr/>
                    <a:lstStyle/>
                    <a:p>
                      <a:pPr algn="ctr"/>
                      <a:r>
                        <a:rPr lang="en-GB" sz="1600" dirty="0"/>
                        <a:t>Source</a:t>
                      </a:r>
                      <a:r>
                        <a:rPr lang="en-GB" sz="1600" baseline="0" dirty="0"/>
                        <a:t> link and where is located in the presentation</a:t>
                      </a:r>
                      <a:endParaRPr lang="en-GB" sz="1600" dirty="0"/>
                    </a:p>
                  </a:txBody>
                  <a:tcPr/>
                </a:tc>
                <a:tc>
                  <a:txBody>
                    <a:bodyPr/>
                    <a:lstStyle/>
                    <a:p>
                      <a:pPr algn="ctr"/>
                      <a:r>
                        <a:rPr lang="en-GB" sz="1600" dirty="0"/>
                        <a:t>How</a:t>
                      </a:r>
                      <a:r>
                        <a:rPr lang="en-GB" sz="1600" baseline="0" dirty="0"/>
                        <a:t> It looks like</a:t>
                      </a:r>
                      <a:endParaRPr lang="en-GB" sz="1600" dirty="0"/>
                    </a:p>
                  </a:txBody>
                  <a:tcPr/>
                </a:tc>
                <a:tc>
                  <a:txBody>
                    <a:bodyPr/>
                    <a:lstStyle/>
                    <a:p>
                      <a:pPr algn="ctr"/>
                      <a:r>
                        <a:rPr lang="en-GB" sz="1600" dirty="0"/>
                        <a:t>Asset type</a:t>
                      </a:r>
                    </a:p>
                  </a:txBody>
                  <a:tcPr/>
                </a:tc>
                <a:tc>
                  <a:txBody>
                    <a:bodyPr/>
                    <a:lstStyle/>
                    <a:p>
                      <a:pPr algn="ctr"/>
                      <a:r>
                        <a:rPr lang="en-GB" sz="1600" dirty="0"/>
                        <a:t>Why you want to use it?</a:t>
                      </a:r>
                    </a:p>
                  </a:txBody>
                  <a:tcPr/>
                </a:tc>
                <a:extLst>
                  <a:ext uri="{0D108BD9-81ED-4DB2-BD59-A6C34878D82A}">
                    <a16:rowId xmlns:a16="http://schemas.microsoft.com/office/drawing/2014/main" val="2509902417"/>
                  </a:ext>
                </a:extLst>
              </a:tr>
              <a:tr h="1741694">
                <a:tc>
                  <a:txBody>
                    <a:bodyPr/>
                    <a:lstStyle/>
                    <a:p>
                      <a:pPr algn="ctr"/>
                      <a:r>
                        <a:rPr lang="en-GB" sz="1400" b="1" dirty="0" err="1"/>
                        <a:t>YAlogo</a:t>
                      </a:r>
                      <a:endParaRPr lang="en-GB" sz="1400" b="1" dirty="0"/>
                    </a:p>
                  </a:txBody>
                  <a:tcPr/>
                </a:tc>
                <a:tc>
                  <a:txBody>
                    <a:bodyPr/>
                    <a:lstStyle/>
                    <a:p>
                      <a:r>
                        <a:rPr lang="en-GB" sz="1400" dirty="0"/>
                        <a:t>I took this image from</a:t>
                      </a:r>
                      <a:r>
                        <a:rPr lang="en-GB" sz="1400" baseline="0" dirty="0"/>
                        <a:t> Teams and changed it’s colour to website colour scheme.</a:t>
                      </a:r>
                      <a:br>
                        <a:rPr lang="en-GB" sz="1400" baseline="0" dirty="0"/>
                      </a:br>
                      <a:r>
                        <a:rPr lang="en-GB" sz="1400" baseline="0" dirty="0"/>
                        <a:t>I used it on slide: 2 and 7-15</a:t>
                      </a:r>
                    </a:p>
                    <a:p>
                      <a:endParaRPr lang="en-GB" sz="1400" dirty="0"/>
                    </a:p>
                  </a:txBody>
                  <a:tcPr/>
                </a:tc>
                <a:tc>
                  <a:txBody>
                    <a:bodyPr/>
                    <a:lstStyle/>
                    <a:p>
                      <a:pPr algn="ctr"/>
                      <a:endParaRPr lang="en-GB" sz="800" dirty="0"/>
                    </a:p>
                  </a:txBody>
                  <a:tcPr/>
                </a:tc>
                <a:tc>
                  <a:txBody>
                    <a:bodyPr/>
                    <a:lstStyle/>
                    <a:p>
                      <a:pPr algn="ctr"/>
                      <a:r>
                        <a:rPr lang="en-GB" sz="1400" dirty="0"/>
                        <a:t>Image</a:t>
                      </a:r>
                      <a:br>
                        <a:rPr lang="en-GB" sz="1400" dirty="0"/>
                      </a:br>
                      <a:r>
                        <a:rPr lang="en-GB" sz="1400" dirty="0"/>
                        <a:t>(logo)</a:t>
                      </a:r>
                    </a:p>
                  </a:txBody>
                  <a:tcPr/>
                </a:tc>
                <a:tc>
                  <a:txBody>
                    <a:bodyPr/>
                    <a:lstStyle/>
                    <a:p>
                      <a:pPr algn="ctr"/>
                      <a:r>
                        <a:rPr lang="en-GB" sz="1200" dirty="0"/>
                        <a:t>Because it</a:t>
                      </a:r>
                      <a:r>
                        <a:rPr lang="en-GB" sz="1200" baseline="0" dirty="0"/>
                        <a:t> is a logo of Young Artists Association so I need use to it.</a:t>
                      </a:r>
                      <a:endParaRPr lang="en-GB" sz="1200" dirty="0"/>
                    </a:p>
                  </a:txBody>
                  <a:tcPr/>
                </a:tc>
                <a:extLst>
                  <a:ext uri="{0D108BD9-81ED-4DB2-BD59-A6C34878D82A}">
                    <a16:rowId xmlns:a16="http://schemas.microsoft.com/office/drawing/2014/main" val="1914334510"/>
                  </a:ext>
                </a:extLst>
              </a:tr>
            </a:tbl>
          </a:graphicData>
        </a:graphic>
      </p:graphicFrame>
      <p:pic>
        <p:nvPicPr>
          <p:cNvPr id="13" name="Picture 12"/>
          <p:cNvPicPr>
            <a:picLocks noChangeAspect="1"/>
          </p:cNvPicPr>
          <p:nvPr/>
        </p:nvPicPr>
        <p:blipFill>
          <a:blip r:embed="rId2"/>
          <a:stretch>
            <a:fillRect/>
          </a:stretch>
        </p:blipFill>
        <p:spPr>
          <a:xfrm>
            <a:off x="4849504" y="1232015"/>
            <a:ext cx="1417921" cy="1293091"/>
          </a:xfrm>
          <a:prstGeom prst="rect">
            <a:avLst/>
          </a:prstGeom>
        </p:spPr>
      </p:pic>
      <p:sp>
        <p:nvSpPr>
          <p:cNvPr id="2" name="TextBox 1"/>
          <p:cNvSpPr txBox="1"/>
          <p:nvPr/>
        </p:nvSpPr>
        <p:spPr>
          <a:xfrm>
            <a:off x="2321169" y="3912577"/>
            <a:ext cx="7200900" cy="2308324"/>
          </a:xfrm>
          <a:prstGeom prst="rect">
            <a:avLst/>
          </a:prstGeom>
          <a:noFill/>
        </p:spPr>
        <p:txBody>
          <a:bodyPr wrap="square" rtlCol="0">
            <a:spAutoFit/>
          </a:bodyPr>
          <a:lstStyle/>
          <a:p>
            <a:r>
              <a:rPr lang="en-GB" sz="3600" dirty="0"/>
              <a:t>I deleted “YAmap” form my asset list because I used script to include a real map into my webpage.</a:t>
            </a:r>
          </a:p>
        </p:txBody>
      </p:sp>
    </p:spTree>
    <p:extLst>
      <p:ext uri="{BB962C8B-B14F-4D97-AF65-F5344CB8AC3E}">
        <p14:creationId xmlns:p14="http://schemas.microsoft.com/office/powerpoint/2010/main" val="18756115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GB"/>
          </a:p>
        </p:txBody>
      </p:sp>
      <p:sp>
        <p:nvSpPr>
          <p:cNvPr id="3" name="Subtitle 2"/>
          <p:cNvSpPr>
            <a:spLocks noGrp="1"/>
          </p:cNvSpPr>
          <p:nvPr>
            <p:ph type="subTitle" idx="1"/>
          </p:nvPr>
        </p:nvSpPr>
        <p:spPr/>
        <p:txBody>
          <a:bodyPr/>
          <a:lstStyle/>
          <a:p>
            <a:endParaRPr lang="en-GB"/>
          </a:p>
        </p:txBody>
      </p:sp>
      <p:graphicFrame>
        <p:nvGraphicFramePr>
          <p:cNvPr id="4" name="Table 3"/>
          <p:cNvGraphicFramePr>
            <a:graphicFrameLocks noGrp="1"/>
          </p:cNvGraphicFramePr>
          <p:nvPr>
            <p:extLst>
              <p:ext uri="{D42A27DB-BD31-4B8C-83A1-F6EECF244321}">
                <p14:modId xmlns:p14="http://schemas.microsoft.com/office/powerpoint/2010/main" val="2798765896"/>
              </p:ext>
            </p:extLst>
          </p:nvPr>
        </p:nvGraphicFramePr>
        <p:xfrm>
          <a:off x="0" y="0"/>
          <a:ext cx="16993766" cy="7206758"/>
        </p:xfrm>
        <a:graphic>
          <a:graphicData uri="http://schemas.openxmlformats.org/drawingml/2006/table">
            <a:tbl>
              <a:tblPr firstRow="1" bandRow="1">
                <a:tableStyleId>{00A15C55-8517-42AA-B614-E9B94910E393}</a:tableStyleId>
              </a:tblPr>
              <a:tblGrid>
                <a:gridCol w="695599">
                  <a:extLst>
                    <a:ext uri="{9D8B030D-6E8A-4147-A177-3AD203B41FA5}">
                      <a16:colId xmlns:a16="http://schemas.microsoft.com/office/drawing/2014/main" val="2150010378"/>
                    </a:ext>
                  </a:extLst>
                </a:gridCol>
                <a:gridCol w="1207092">
                  <a:extLst>
                    <a:ext uri="{9D8B030D-6E8A-4147-A177-3AD203B41FA5}">
                      <a16:colId xmlns:a16="http://schemas.microsoft.com/office/drawing/2014/main" val="2361644113"/>
                    </a:ext>
                  </a:extLst>
                </a:gridCol>
                <a:gridCol w="3342716">
                  <a:extLst>
                    <a:ext uri="{9D8B030D-6E8A-4147-A177-3AD203B41FA5}">
                      <a16:colId xmlns:a16="http://schemas.microsoft.com/office/drawing/2014/main" val="196931563"/>
                    </a:ext>
                  </a:extLst>
                </a:gridCol>
                <a:gridCol w="2554264">
                  <a:extLst>
                    <a:ext uri="{9D8B030D-6E8A-4147-A177-3AD203B41FA5}">
                      <a16:colId xmlns:a16="http://schemas.microsoft.com/office/drawing/2014/main" val="1858601197"/>
                    </a:ext>
                  </a:extLst>
                </a:gridCol>
                <a:gridCol w="1779758">
                  <a:extLst>
                    <a:ext uri="{9D8B030D-6E8A-4147-A177-3AD203B41FA5}">
                      <a16:colId xmlns:a16="http://schemas.microsoft.com/office/drawing/2014/main" val="2435411453"/>
                    </a:ext>
                  </a:extLst>
                </a:gridCol>
                <a:gridCol w="2322285">
                  <a:extLst>
                    <a:ext uri="{9D8B030D-6E8A-4147-A177-3AD203B41FA5}">
                      <a16:colId xmlns:a16="http://schemas.microsoft.com/office/drawing/2014/main" val="3806675979"/>
                    </a:ext>
                  </a:extLst>
                </a:gridCol>
                <a:gridCol w="5092052">
                  <a:extLst>
                    <a:ext uri="{9D8B030D-6E8A-4147-A177-3AD203B41FA5}">
                      <a16:colId xmlns:a16="http://schemas.microsoft.com/office/drawing/2014/main" val="532642373"/>
                    </a:ext>
                  </a:extLst>
                </a:gridCol>
              </a:tblGrid>
              <a:tr h="556371">
                <a:tc>
                  <a:txBody>
                    <a:bodyPr/>
                    <a:lstStyle/>
                    <a:p>
                      <a:r>
                        <a:rPr lang="en-GB" sz="1600" dirty="0"/>
                        <a:t>No</a:t>
                      </a:r>
                    </a:p>
                  </a:txBody>
                  <a:tcPr marL="91461" marR="91461" marT="45701" marB="45701">
                    <a:solidFill>
                      <a:schemeClr val="accent2"/>
                    </a:solidFill>
                  </a:tcPr>
                </a:tc>
                <a:tc>
                  <a:txBody>
                    <a:bodyPr/>
                    <a:lstStyle/>
                    <a:p>
                      <a:r>
                        <a:rPr lang="en-GB" sz="1600" dirty="0"/>
                        <a:t>Page</a:t>
                      </a:r>
                    </a:p>
                  </a:txBody>
                  <a:tcPr marL="91461" marR="91461" marT="45701" marB="45701">
                    <a:solidFill>
                      <a:schemeClr val="accent2"/>
                    </a:solidFill>
                  </a:tcPr>
                </a:tc>
                <a:tc>
                  <a:txBody>
                    <a:bodyPr/>
                    <a:lstStyle/>
                    <a:p>
                      <a:r>
                        <a:rPr lang="en-GB" sz="1600" dirty="0"/>
                        <a:t>Test description</a:t>
                      </a:r>
                    </a:p>
                  </a:txBody>
                  <a:tcPr marL="91461" marR="91461" marT="45701" marB="45701">
                    <a:solidFill>
                      <a:schemeClr val="accent2"/>
                    </a:solidFill>
                  </a:tcPr>
                </a:tc>
                <a:tc>
                  <a:txBody>
                    <a:bodyPr/>
                    <a:lstStyle/>
                    <a:p>
                      <a:r>
                        <a:rPr lang="en-GB" sz="1600" dirty="0"/>
                        <a:t>Expected Outcome</a:t>
                      </a:r>
                    </a:p>
                  </a:txBody>
                  <a:tcPr marL="91461" marR="91461" marT="45701" marB="45701">
                    <a:solidFill>
                      <a:schemeClr val="accent2"/>
                    </a:solidFill>
                  </a:tcPr>
                </a:tc>
                <a:tc>
                  <a:txBody>
                    <a:bodyPr/>
                    <a:lstStyle/>
                    <a:p>
                      <a:r>
                        <a:rPr lang="en-GB" sz="1600" dirty="0"/>
                        <a:t>Actual Outcome</a:t>
                      </a:r>
                    </a:p>
                  </a:txBody>
                  <a:tcPr marL="91461" marR="91461" marT="45701" marB="45701">
                    <a:solidFill>
                      <a:schemeClr val="accent2"/>
                    </a:solidFill>
                  </a:tcPr>
                </a:tc>
                <a:tc>
                  <a:txBody>
                    <a:bodyPr/>
                    <a:lstStyle/>
                    <a:p>
                      <a:r>
                        <a:rPr lang="en-GB" sz="1600" dirty="0"/>
                        <a:t>Evidence</a:t>
                      </a:r>
                      <a:r>
                        <a:rPr lang="en-GB" sz="1600" baseline="0" dirty="0"/>
                        <a:t> </a:t>
                      </a:r>
                      <a:endParaRPr lang="en-GB" sz="1600" dirty="0"/>
                    </a:p>
                  </a:txBody>
                  <a:tcPr marL="91461" marR="91461" marT="45701" marB="45701">
                    <a:solidFill>
                      <a:schemeClr val="accent2"/>
                    </a:solidFill>
                  </a:tcPr>
                </a:tc>
                <a:tc>
                  <a:txBody>
                    <a:bodyPr/>
                    <a:lstStyle/>
                    <a:p>
                      <a:r>
                        <a:rPr lang="en-GB" sz="1600" dirty="0"/>
                        <a:t>Comments/User Requirement</a:t>
                      </a:r>
                    </a:p>
                  </a:txBody>
                  <a:tcPr marL="91461" marR="91461" marT="45701" marB="45701">
                    <a:solidFill>
                      <a:schemeClr val="accent2"/>
                    </a:solidFill>
                  </a:tcPr>
                </a:tc>
                <a:extLst>
                  <a:ext uri="{0D108BD9-81ED-4DB2-BD59-A6C34878D82A}">
                    <a16:rowId xmlns:a16="http://schemas.microsoft.com/office/drawing/2014/main" val="579816907"/>
                  </a:ext>
                </a:extLst>
              </a:tr>
              <a:tr h="909059">
                <a:tc>
                  <a:txBody>
                    <a:bodyPr/>
                    <a:lstStyle/>
                    <a:p>
                      <a:r>
                        <a:rPr lang="en-GB" sz="1600" dirty="0"/>
                        <a:t>1</a:t>
                      </a:r>
                    </a:p>
                  </a:txBody>
                  <a:tcPr marL="91461" marR="91461" marT="45701" marB="45701">
                    <a:solidFill>
                      <a:schemeClr val="accent2">
                        <a:lumMod val="60000"/>
                        <a:lumOff val="40000"/>
                      </a:schemeClr>
                    </a:solidFill>
                  </a:tcPr>
                </a:tc>
                <a:tc>
                  <a:txBody>
                    <a:bodyPr/>
                    <a:lstStyle/>
                    <a:p>
                      <a:r>
                        <a:rPr lang="en-GB" sz="1600" dirty="0"/>
                        <a:t>All</a:t>
                      </a:r>
                      <a:r>
                        <a:rPr lang="en-GB" sz="1600" baseline="0" dirty="0"/>
                        <a:t> pages</a:t>
                      </a:r>
                      <a:endParaRPr lang="en-GB" sz="1600" dirty="0"/>
                    </a:p>
                  </a:txBody>
                  <a:tcPr marL="91461" marR="91461" marT="45701" marB="45701">
                    <a:solidFill>
                      <a:schemeClr val="accent2">
                        <a:lumMod val="60000"/>
                        <a:lumOff val="40000"/>
                      </a:schemeClr>
                    </a:solidFill>
                  </a:tcPr>
                </a:tc>
                <a:tc>
                  <a:txBody>
                    <a:bodyPr/>
                    <a:lstStyle/>
                    <a:p>
                      <a:r>
                        <a:rPr lang="en-GB" sz="1600" dirty="0"/>
                        <a:t>Page</a:t>
                      </a:r>
                      <a:r>
                        <a:rPr lang="en-GB" sz="1600" baseline="0" dirty="0"/>
                        <a:t> loads (Including speed load (1-2 seconds)</a:t>
                      </a:r>
                      <a:endParaRPr lang="en-GB" sz="1600" dirty="0"/>
                    </a:p>
                  </a:txBody>
                  <a:tcPr marL="91461" marR="91461" marT="45701" marB="45701">
                    <a:solidFill>
                      <a:schemeClr val="accent2">
                        <a:lumMod val="60000"/>
                        <a:lumOff val="40000"/>
                      </a:schemeClr>
                    </a:solidFill>
                  </a:tcPr>
                </a:tc>
                <a:tc>
                  <a:txBody>
                    <a:bodyPr/>
                    <a:lstStyle/>
                    <a:p>
                      <a:r>
                        <a:rPr lang="en-GB" sz="1600" dirty="0"/>
                        <a:t>The page loads fast ( + when I open it.</a:t>
                      </a:r>
                    </a:p>
                  </a:txBody>
                  <a:tcPr marL="91461" marR="91461" marT="45701" marB="45701">
                    <a:solidFill>
                      <a:schemeClr val="accent2">
                        <a:lumMod val="60000"/>
                        <a:lumOff val="40000"/>
                      </a:schemeClr>
                    </a:solidFill>
                  </a:tcPr>
                </a:tc>
                <a:tc>
                  <a:txBody>
                    <a:bodyPr/>
                    <a:lstStyle/>
                    <a:p>
                      <a:pPr algn="ctr"/>
                      <a:r>
                        <a:rPr lang="en-GB" sz="1050" dirty="0"/>
                        <a:t>The page loads</a:t>
                      </a:r>
                      <a:r>
                        <a:rPr lang="en-GB" sz="1050" baseline="0" dirty="0"/>
                        <a:t> for 1-2ms or even less.</a:t>
                      </a:r>
                      <a:endParaRPr lang="en-GB" sz="1050" dirty="0"/>
                    </a:p>
                  </a:txBody>
                  <a:tcPr marL="91461" marR="91461" marT="45701" marB="45701" anchor="ctr">
                    <a:solidFill>
                      <a:srgbClr val="92D050"/>
                    </a:solidFill>
                  </a:tcPr>
                </a:tc>
                <a:tc>
                  <a:txBody>
                    <a:bodyPr/>
                    <a:lstStyle/>
                    <a:p>
                      <a:pPr algn="ctr"/>
                      <a:endParaRPr lang="en-GB" sz="1050" dirty="0"/>
                    </a:p>
                  </a:txBody>
                  <a:tcPr marL="91461" marR="91461" marT="45701" marB="45701" anchor="ctr">
                    <a:solidFill>
                      <a:schemeClr val="accent2">
                        <a:lumMod val="60000"/>
                        <a:lumOff val="40000"/>
                      </a:schemeClr>
                    </a:solidFill>
                  </a:tcPr>
                </a:tc>
                <a:tc>
                  <a:txBody>
                    <a:bodyPr/>
                    <a:lstStyle/>
                    <a:p>
                      <a:r>
                        <a:rPr lang="en-GB" sz="1600" dirty="0"/>
                        <a:t>In order not to bore the user with loading, I have to make the loading optimized and fast.</a:t>
                      </a:r>
                    </a:p>
                  </a:txBody>
                  <a:tcPr marL="91461" marR="91461" marT="45701" marB="45701">
                    <a:solidFill>
                      <a:schemeClr val="accent2">
                        <a:lumMod val="60000"/>
                        <a:lumOff val="40000"/>
                      </a:schemeClr>
                    </a:solidFill>
                  </a:tcPr>
                </a:tc>
                <a:extLst>
                  <a:ext uri="{0D108BD9-81ED-4DB2-BD59-A6C34878D82A}">
                    <a16:rowId xmlns:a16="http://schemas.microsoft.com/office/drawing/2014/main" val="3620105771"/>
                  </a:ext>
                </a:extLst>
              </a:tr>
              <a:tr h="556371">
                <a:tc>
                  <a:txBody>
                    <a:bodyPr/>
                    <a:lstStyle/>
                    <a:p>
                      <a:r>
                        <a:rPr lang="en-GB" sz="1600" dirty="0"/>
                        <a:t>2</a:t>
                      </a:r>
                    </a:p>
                  </a:txBody>
                  <a:tcPr marL="91461" marR="91461" marT="45701" marB="45701">
                    <a:solidFill>
                      <a:schemeClr val="accent2">
                        <a:lumMod val="60000"/>
                        <a:lumOff val="40000"/>
                      </a:schemeClr>
                    </a:solidFill>
                  </a:tcPr>
                </a:tc>
                <a:tc>
                  <a:txBody>
                    <a:bodyPr/>
                    <a:lstStyle/>
                    <a:p>
                      <a:r>
                        <a:rPr lang="en-GB" sz="1600" dirty="0"/>
                        <a:t>All pages</a:t>
                      </a:r>
                    </a:p>
                  </a:txBody>
                  <a:tcPr marL="91461" marR="91461" marT="45701" marB="45701">
                    <a:solidFill>
                      <a:schemeClr val="accent2">
                        <a:lumMod val="60000"/>
                        <a:lumOff val="40000"/>
                      </a:schemeClr>
                    </a:solidFill>
                  </a:tcPr>
                </a:tc>
                <a:tc>
                  <a:txBody>
                    <a:bodyPr/>
                    <a:lstStyle/>
                    <a:p>
                      <a:r>
                        <a:rPr lang="en-GB" sz="1600" dirty="0"/>
                        <a:t>Images work (including</a:t>
                      </a:r>
                      <a:r>
                        <a:rPr lang="en-GB" sz="1600" baseline="0" dirty="0"/>
                        <a:t> logo) </a:t>
                      </a:r>
                      <a:endParaRPr lang="en-GB" sz="1600" dirty="0"/>
                    </a:p>
                  </a:txBody>
                  <a:tcPr marL="91461" marR="91461" marT="45701" marB="45701">
                    <a:solidFill>
                      <a:schemeClr val="accent2">
                        <a:lumMod val="60000"/>
                        <a:lumOff val="40000"/>
                      </a:schemeClr>
                    </a:solidFill>
                  </a:tcPr>
                </a:tc>
                <a:tc>
                  <a:txBody>
                    <a:bodyPr/>
                    <a:lstStyle/>
                    <a:p>
                      <a:r>
                        <a:rPr lang="en-GB" sz="1600" dirty="0"/>
                        <a:t>The images all display correctly.</a:t>
                      </a:r>
                    </a:p>
                  </a:txBody>
                  <a:tcPr marL="91461" marR="91461" marT="45701" marB="45701">
                    <a:solidFill>
                      <a:schemeClr val="accent2">
                        <a:lumMod val="60000"/>
                        <a:lumOff val="40000"/>
                      </a:schemeClr>
                    </a:solidFill>
                  </a:tcPr>
                </a:tc>
                <a:tc>
                  <a:txBody>
                    <a:bodyPr/>
                    <a:lstStyle/>
                    <a:p>
                      <a:pPr algn="ctr"/>
                      <a:r>
                        <a:rPr lang="en-GB" sz="900" dirty="0"/>
                        <a:t>All images display correctly</a:t>
                      </a:r>
                    </a:p>
                  </a:txBody>
                  <a:tcPr marL="91461" marR="91461" marT="45701" marB="45701" anchor="ctr">
                    <a:solidFill>
                      <a:srgbClr val="92D050"/>
                    </a:solidFill>
                  </a:tcPr>
                </a:tc>
                <a:tc>
                  <a:txBody>
                    <a:bodyPr/>
                    <a:lstStyle/>
                    <a:p>
                      <a:pPr algn="ctr"/>
                      <a:endParaRPr lang="en-GB" sz="900" dirty="0"/>
                    </a:p>
                  </a:txBody>
                  <a:tcPr marL="91461" marR="91461" marT="45701" marB="45701" anchor="ctr">
                    <a:solidFill>
                      <a:schemeClr val="accent2">
                        <a:lumMod val="60000"/>
                        <a:lumOff val="40000"/>
                      </a:schemeClr>
                    </a:solidFill>
                  </a:tcPr>
                </a:tc>
                <a:tc>
                  <a:txBody>
                    <a:bodyPr/>
                    <a:lstStyle/>
                    <a:p>
                      <a:r>
                        <a:rPr lang="en-GB" sz="1600" dirty="0"/>
                        <a:t>Since my site is about artists the images should be displayed without any errors so that users can look at the work of artists.</a:t>
                      </a:r>
                    </a:p>
                  </a:txBody>
                  <a:tcPr marL="91461" marR="91461" marT="45701" marB="45701">
                    <a:solidFill>
                      <a:schemeClr val="accent2">
                        <a:lumMod val="60000"/>
                        <a:lumOff val="40000"/>
                      </a:schemeClr>
                    </a:solidFill>
                  </a:tcPr>
                </a:tc>
                <a:extLst>
                  <a:ext uri="{0D108BD9-81ED-4DB2-BD59-A6C34878D82A}">
                    <a16:rowId xmlns:a16="http://schemas.microsoft.com/office/drawing/2014/main" val="1401369455"/>
                  </a:ext>
                </a:extLst>
              </a:tr>
              <a:tr h="1024925">
                <a:tc>
                  <a:txBody>
                    <a:bodyPr/>
                    <a:lstStyle/>
                    <a:p>
                      <a:r>
                        <a:rPr lang="en-GB" sz="1600" dirty="0"/>
                        <a:t>3</a:t>
                      </a:r>
                    </a:p>
                  </a:txBody>
                  <a:tcPr marL="91461" marR="91461" marT="45701" marB="45701">
                    <a:solidFill>
                      <a:schemeClr val="accent2">
                        <a:lumMod val="60000"/>
                        <a:lumOff val="40000"/>
                      </a:schemeClr>
                    </a:solidFill>
                  </a:tcPr>
                </a:tc>
                <a:tc>
                  <a:txBody>
                    <a:bodyPr/>
                    <a:lstStyle/>
                    <a:p>
                      <a:r>
                        <a:rPr lang="en-GB" sz="1600" dirty="0"/>
                        <a:t>All pages</a:t>
                      </a:r>
                    </a:p>
                  </a:txBody>
                  <a:tcPr marL="91461" marR="91461" marT="45701" marB="45701">
                    <a:solidFill>
                      <a:schemeClr val="accent2">
                        <a:lumMod val="60000"/>
                        <a:lumOff val="40000"/>
                      </a:schemeClr>
                    </a:solidFill>
                  </a:tcPr>
                </a:tc>
                <a:tc>
                  <a:txBody>
                    <a:bodyPr/>
                    <a:lstStyle/>
                    <a:p>
                      <a:r>
                        <a:rPr lang="en-GB" sz="1600" dirty="0"/>
                        <a:t>Navigation</a:t>
                      </a:r>
                      <a:r>
                        <a:rPr lang="en-GB" sz="1600" baseline="0" dirty="0"/>
                        <a:t> bar l</a:t>
                      </a:r>
                      <a:r>
                        <a:rPr lang="en-GB" sz="1600" dirty="0"/>
                        <a:t>inks work</a:t>
                      </a:r>
                    </a:p>
                  </a:txBody>
                  <a:tcPr marL="91461" marR="91461" marT="45701" marB="45701">
                    <a:solidFill>
                      <a:schemeClr val="accent2">
                        <a:lumMod val="60000"/>
                        <a:lumOff val="40000"/>
                      </a:schemeClr>
                    </a:solidFill>
                  </a:tcPr>
                </a:tc>
                <a:tc>
                  <a:txBody>
                    <a:bodyPr/>
                    <a:lstStyle/>
                    <a:p>
                      <a:r>
                        <a:rPr lang="en-GB" sz="1600" dirty="0"/>
                        <a:t>The navigation bar links all link to their relevant</a:t>
                      </a:r>
                      <a:r>
                        <a:rPr lang="en-GB" sz="1600" baseline="0" dirty="0"/>
                        <a:t> pages.</a:t>
                      </a:r>
                      <a:endParaRPr lang="en-GB" sz="1600" dirty="0"/>
                    </a:p>
                  </a:txBody>
                  <a:tcPr marL="91461" marR="91461" marT="45701" marB="45701">
                    <a:solidFill>
                      <a:schemeClr val="accent2">
                        <a:lumMod val="60000"/>
                        <a:lumOff val="40000"/>
                      </a:schemeClr>
                    </a:solidFill>
                  </a:tcPr>
                </a:tc>
                <a:tc>
                  <a:txBody>
                    <a:bodyPr/>
                    <a:lstStyle/>
                    <a:p>
                      <a:r>
                        <a:rPr lang="en-GB" sz="900" dirty="0"/>
                        <a:t>The navigation bar links all link to their relevant</a:t>
                      </a:r>
                      <a:r>
                        <a:rPr lang="en-GB" sz="900" baseline="0" dirty="0"/>
                        <a:t> pages.</a:t>
                      </a:r>
                      <a:endParaRPr lang="en-GB" sz="900" dirty="0"/>
                    </a:p>
                  </a:txBody>
                  <a:tcPr marL="91461" marR="91461" marT="45701" marB="45701" anchor="ctr">
                    <a:solidFill>
                      <a:srgbClr val="92D050"/>
                    </a:solidFill>
                  </a:tcPr>
                </a:tc>
                <a:tc>
                  <a:txBody>
                    <a:bodyPr/>
                    <a:lstStyle/>
                    <a:p>
                      <a:endParaRPr lang="en-GB" sz="900" dirty="0"/>
                    </a:p>
                  </a:txBody>
                  <a:tcPr marL="91461" marR="91461" marT="45701" marB="45701" anchor="ctr">
                    <a:solidFill>
                      <a:schemeClr val="accent2">
                        <a:lumMod val="60000"/>
                        <a:lumOff val="40000"/>
                      </a:schemeClr>
                    </a:solidFill>
                  </a:tcPr>
                </a:tc>
                <a:tc>
                  <a:txBody>
                    <a:bodyPr/>
                    <a:lstStyle/>
                    <a:p>
                      <a:r>
                        <a:rPr lang="en-GB" sz="1600" dirty="0"/>
                        <a:t>The navigation bar is the only way to move between pages so it should work without any errors.</a:t>
                      </a:r>
                    </a:p>
                  </a:txBody>
                  <a:tcPr marL="91461" marR="91461" marT="45701" marB="45701">
                    <a:solidFill>
                      <a:schemeClr val="accent2">
                        <a:lumMod val="60000"/>
                        <a:lumOff val="40000"/>
                      </a:schemeClr>
                    </a:solidFill>
                  </a:tcPr>
                </a:tc>
                <a:extLst>
                  <a:ext uri="{0D108BD9-81ED-4DB2-BD59-A6C34878D82A}">
                    <a16:rowId xmlns:a16="http://schemas.microsoft.com/office/drawing/2014/main" val="2019861028"/>
                  </a:ext>
                </a:extLst>
              </a:tr>
              <a:tr h="556371">
                <a:tc>
                  <a:txBody>
                    <a:bodyPr/>
                    <a:lstStyle/>
                    <a:p>
                      <a:r>
                        <a:rPr lang="en-GB" sz="1600" dirty="0"/>
                        <a:t>4</a:t>
                      </a:r>
                    </a:p>
                  </a:txBody>
                  <a:tcPr marL="91461" marR="91461" marT="45701" marB="45701">
                    <a:solidFill>
                      <a:schemeClr val="accent2">
                        <a:lumMod val="60000"/>
                        <a:lumOff val="40000"/>
                      </a:schemeClr>
                    </a:solidFill>
                  </a:tcPr>
                </a:tc>
                <a:tc>
                  <a:txBody>
                    <a:bodyPr/>
                    <a:lstStyle/>
                    <a:p>
                      <a:r>
                        <a:rPr lang="en-GB" sz="1600" dirty="0"/>
                        <a:t>All pages</a:t>
                      </a:r>
                    </a:p>
                  </a:txBody>
                  <a:tcPr marL="91461" marR="91461" marT="45701" marB="45701">
                    <a:solidFill>
                      <a:schemeClr val="accent2">
                        <a:lumMod val="60000"/>
                        <a:lumOff val="40000"/>
                      </a:schemeClr>
                    </a:solidFill>
                  </a:tcPr>
                </a:tc>
                <a:tc>
                  <a:txBody>
                    <a:bodyPr/>
                    <a:lstStyle/>
                    <a:p>
                      <a:r>
                        <a:rPr lang="en-GB" sz="1600" dirty="0"/>
                        <a:t>Images</a:t>
                      </a:r>
                      <a:r>
                        <a:rPr lang="en-GB" sz="1600" baseline="0" dirty="0"/>
                        <a:t> have alt (including logo)</a:t>
                      </a:r>
                      <a:endParaRPr lang="en-GB" sz="1600" dirty="0"/>
                    </a:p>
                  </a:txBody>
                  <a:tcPr marL="91461" marR="91461" marT="45701" marB="45701">
                    <a:solidFill>
                      <a:schemeClr val="accent2">
                        <a:lumMod val="60000"/>
                        <a:lumOff val="40000"/>
                      </a:schemeClr>
                    </a:solidFill>
                  </a:tcPr>
                </a:tc>
                <a:tc>
                  <a:txBody>
                    <a:bodyPr/>
                    <a:lstStyle/>
                    <a:p>
                      <a:r>
                        <a:rPr lang="en-GB" sz="1600" dirty="0"/>
                        <a:t>All of</a:t>
                      </a:r>
                      <a:r>
                        <a:rPr lang="en-GB" sz="1600" baseline="0" dirty="0"/>
                        <a:t> the images contain alt text in the image tag.</a:t>
                      </a:r>
                      <a:endParaRPr lang="en-GB" sz="1600" dirty="0"/>
                    </a:p>
                  </a:txBody>
                  <a:tcPr marL="91461" marR="91461" marT="45701" marB="45701">
                    <a:solidFill>
                      <a:schemeClr val="accent2">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000" dirty="0"/>
                        <a:t>No</a:t>
                      </a:r>
                      <a:r>
                        <a:rPr lang="en-GB" sz="1000" baseline="0" dirty="0"/>
                        <a:t> alt in “Artists” page </a:t>
                      </a:r>
                      <a:endParaRPr lang="en-GB" sz="1000" dirty="0"/>
                    </a:p>
                    <a:p>
                      <a:pPr algn="ctr"/>
                      <a:endParaRPr lang="en-GB" sz="1000" dirty="0"/>
                    </a:p>
                  </a:txBody>
                  <a:tcPr marL="91461" marR="91461" marT="45701" marB="45701" anchor="ctr">
                    <a:solidFill>
                      <a:schemeClr val="accent1">
                        <a:lumMod val="60000"/>
                        <a:lumOff val="40000"/>
                      </a:schemeClr>
                    </a:solidFill>
                  </a:tcPr>
                </a:tc>
                <a:tc>
                  <a:txBody>
                    <a:bodyPr/>
                    <a:lstStyle/>
                    <a:p>
                      <a:pPr algn="ctr"/>
                      <a:endParaRPr lang="en-GB" sz="1000" dirty="0"/>
                    </a:p>
                  </a:txBody>
                  <a:tcPr marL="91461" marR="91461" marT="45701" marB="45701" anchor="ctr">
                    <a:solidFill>
                      <a:schemeClr val="accent2">
                        <a:lumMod val="60000"/>
                        <a:lumOff val="40000"/>
                      </a:schemeClr>
                    </a:solidFill>
                  </a:tcPr>
                </a:tc>
                <a:tc>
                  <a:txBody>
                    <a:bodyPr/>
                    <a:lstStyle/>
                    <a:p>
                      <a:r>
                        <a:rPr lang="en-GB" sz="1600" dirty="0"/>
                        <a:t>For users with poor internet connection it is necessary to embed alt text so that they can understand the meaning of the images.</a:t>
                      </a:r>
                    </a:p>
                  </a:txBody>
                  <a:tcPr marL="91461" marR="91461" marT="45701" marB="45701">
                    <a:solidFill>
                      <a:schemeClr val="accent2">
                        <a:lumMod val="60000"/>
                        <a:lumOff val="40000"/>
                      </a:schemeClr>
                    </a:solidFill>
                  </a:tcPr>
                </a:tc>
                <a:extLst>
                  <a:ext uri="{0D108BD9-81ED-4DB2-BD59-A6C34878D82A}">
                    <a16:rowId xmlns:a16="http://schemas.microsoft.com/office/drawing/2014/main" val="4284968409"/>
                  </a:ext>
                </a:extLst>
              </a:tr>
              <a:tr h="565387">
                <a:tc>
                  <a:txBody>
                    <a:bodyPr/>
                    <a:lstStyle/>
                    <a:p>
                      <a:r>
                        <a:rPr lang="en-GB" sz="1600" dirty="0"/>
                        <a:t>5</a:t>
                      </a:r>
                    </a:p>
                  </a:txBody>
                  <a:tcPr marL="91461" marR="91461" marT="45701" marB="45701">
                    <a:solidFill>
                      <a:schemeClr val="accent2">
                        <a:lumMod val="60000"/>
                        <a:lumOff val="40000"/>
                      </a:schemeClr>
                    </a:solidFill>
                  </a:tcPr>
                </a:tc>
                <a:tc>
                  <a:txBody>
                    <a:bodyPr/>
                    <a:lstStyle/>
                    <a:p>
                      <a:r>
                        <a:rPr lang="en-GB" sz="1600" dirty="0"/>
                        <a:t>All pages</a:t>
                      </a:r>
                    </a:p>
                  </a:txBody>
                  <a:tcPr marL="91461" marR="91461" marT="45701" marB="45701">
                    <a:solidFill>
                      <a:schemeClr val="accent2">
                        <a:lumMod val="60000"/>
                        <a:lumOff val="40000"/>
                      </a:schemeClr>
                    </a:solidFill>
                  </a:tcPr>
                </a:tc>
                <a:tc>
                  <a:txBody>
                    <a:bodyPr/>
                    <a:lstStyle/>
                    <a:p>
                      <a:r>
                        <a:rPr lang="en-GB" sz="1600" dirty="0"/>
                        <a:t>Spelling</a:t>
                      </a:r>
                      <a:r>
                        <a:rPr lang="en-GB" sz="1600" baseline="0" dirty="0"/>
                        <a:t> and grammar correct</a:t>
                      </a:r>
                      <a:endParaRPr lang="en-GB" sz="1600" dirty="0"/>
                    </a:p>
                  </a:txBody>
                  <a:tcPr marL="91461" marR="91461" marT="45701" marB="45701">
                    <a:solidFill>
                      <a:schemeClr val="accent2">
                        <a:lumMod val="60000"/>
                        <a:lumOff val="40000"/>
                      </a:schemeClr>
                    </a:solidFill>
                  </a:tcPr>
                </a:tc>
                <a:tc>
                  <a:txBody>
                    <a:bodyPr/>
                    <a:lstStyle/>
                    <a:p>
                      <a:r>
                        <a:rPr lang="en-GB" sz="1600" dirty="0"/>
                        <a:t>All</a:t>
                      </a:r>
                      <a:r>
                        <a:rPr lang="en-GB" sz="1600" baseline="0" dirty="0"/>
                        <a:t> spellings and grammar are correct on the webpage.</a:t>
                      </a:r>
                      <a:endParaRPr lang="en-GB" sz="1600" dirty="0"/>
                    </a:p>
                  </a:txBody>
                  <a:tcPr marL="91461" marR="91461" marT="45701" marB="45701">
                    <a:solidFill>
                      <a:schemeClr val="accent2">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000" dirty="0"/>
                        <a:t>All</a:t>
                      </a:r>
                      <a:r>
                        <a:rPr lang="en-GB" sz="1000" baseline="0" dirty="0"/>
                        <a:t> spellings and grammar are correct on the webpage.</a:t>
                      </a:r>
                      <a:endParaRPr lang="en-GB" sz="1000" dirty="0"/>
                    </a:p>
                  </a:txBody>
                  <a:tcPr marL="91461" marR="91461" marT="45701" marB="45701" anchor="ct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GB" sz="1000" dirty="0"/>
                    </a:p>
                  </a:txBody>
                  <a:tcPr marL="91461" marR="91461" marT="45701" marB="45701" anchor="ctr">
                    <a:solidFill>
                      <a:schemeClr val="accent2">
                        <a:lumMod val="60000"/>
                        <a:lumOff val="40000"/>
                      </a:schemeClr>
                    </a:solidFill>
                  </a:tcPr>
                </a:tc>
                <a:tc>
                  <a:txBody>
                    <a:bodyPr/>
                    <a:lstStyle/>
                    <a:p>
                      <a:r>
                        <a:rPr lang="en-GB" sz="1600" dirty="0"/>
                        <a:t>To avoid misleading the user, the text should be written without mistakes</a:t>
                      </a:r>
                    </a:p>
                  </a:txBody>
                  <a:tcPr marL="91461" marR="91461" marT="45701" marB="45701">
                    <a:solidFill>
                      <a:schemeClr val="accent2">
                        <a:lumMod val="60000"/>
                        <a:lumOff val="40000"/>
                      </a:schemeClr>
                    </a:solidFill>
                  </a:tcPr>
                </a:tc>
                <a:extLst>
                  <a:ext uri="{0D108BD9-81ED-4DB2-BD59-A6C34878D82A}">
                    <a16:rowId xmlns:a16="http://schemas.microsoft.com/office/drawing/2014/main" val="1260416383"/>
                  </a:ext>
                </a:extLst>
              </a:tr>
              <a:tr h="790648">
                <a:tc>
                  <a:txBody>
                    <a:bodyPr/>
                    <a:lstStyle/>
                    <a:p>
                      <a:r>
                        <a:rPr lang="en-GB" sz="1600" dirty="0"/>
                        <a:t>6</a:t>
                      </a:r>
                    </a:p>
                  </a:txBody>
                  <a:tcPr marL="91461" marR="91461" marT="45701" marB="45701">
                    <a:solidFill>
                      <a:schemeClr val="accent2">
                        <a:lumMod val="60000"/>
                        <a:lumOff val="40000"/>
                      </a:schemeClr>
                    </a:solidFill>
                  </a:tcPr>
                </a:tc>
                <a:tc>
                  <a:txBody>
                    <a:bodyPr/>
                    <a:lstStyle/>
                    <a:p>
                      <a:r>
                        <a:rPr lang="en-GB" sz="1600" dirty="0"/>
                        <a:t>All pages</a:t>
                      </a:r>
                    </a:p>
                  </a:txBody>
                  <a:tcPr marL="91461" marR="91461" marT="45701" marB="45701">
                    <a:solidFill>
                      <a:schemeClr val="accent2">
                        <a:lumMod val="60000"/>
                        <a:lumOff val="40000"/>
                      </a:schemeClr>
                    </a:solidFill>
                  </a:tcPr>
                </a:tc>
                <a:tc>
                  <a:txBody>
                    <a:bodyPr/>
                    <a:lstStyle/>
                    <a:p>
                      <a:r>
                        <a:rPr lang="en-GB" sz="1600" dirty="0"/>
                        <a:t>Text</a:t>
                      </a:r>
                      <a:r>
                        <a:rPr lang="en-GB" sz="1600" baseline="0" dirty="0"/>
                        <a:t> display</a:t>
                      </a:r>
                      <a:endParaRPr lang="en-GB" sz="1600" dirty="0"/>
                    </a:p>
                  </a:txBody>
                  <a:tcPr marL="91461" marR="91461" marT="45701" marB="45701">
                    <a:solidFill>
                      <a:schemeClr val="accent2">
                        <a:lumMod val="60000"/>
                        <a:lumOff val="40000"/>
                      </a:schemeClr>
                    </a:solidFill>
                  </a:tcPr>
                </a:tc>
                <a:tc>
                  <a:txBody>
                    <a:bodyPr/>
                    <a:lstStyle/>
                    <a:p>
                      <a:r>
                        <a:rPr lang="en-GB" sz="1600" dirty="0"/>
                        <a:t>All the text displays as was planed (Correct</a:t>
                      </a:r>
                      <a:r>
                        <a:rPr lang="en-GB" sz="1600" baseline="0" dirty="0"/>
                        <a:t> size, style, colour and font)</a:t>
                      </a:r>
                      <a:endParaRPr lang="en-GB" sz="1600" dirty="0"/>
                    </a:p>
                  </a:txBody>
                  <a:tcPr marL="91461" marR="91461" marT="45701" marB="45701">
                    <a:solidFill>
                      <a:schemeClr val="accent2">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000" dirty="0"/>
                        <a:t>All the text displays as was planed (Correct</a:t>
                      </a:r>
                      <a:r>
                        <a:rPr lang="en-GB" sz="1000" baseline="0" dirty="0"/>
                        <a:t> size, style, colour and font)</a:t>
                      </a:r>
                      <a:endParaRPr lang="en-GB" sz="1000" dirty="0"/>
                    </a:p>
                  </a:txBody>
                  <a:tcPr marL="91461" marR="91461" marT="45701" marB="45701" anchor="ct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GB" sz="1000" dirty="0"/>
                    </a:p>
                  </a:txBody>
                  <a:tcPr marL="91461" marR="91461" marT="45701" marB="45701" anchor="ctr">
                    <a:solidFill>
                      <a:schemeClr val="accent2">
                        <a:lumMod val="60000"/>
                        <a:lumOff val="40000"/>
                      </a:schemeClr>
                    </a:solidFill>
                  </a:tcPr>
                </a:tc>
                <a:tc>
                  <a:txBody>
                    <a:bodyPr/>
                    <a:lstStyle/>
                    <a:p>
                      <a:r>
                        <a:rPr lang="en-GB" sz="1600" dirty="0"/>
                        <a:t>For the convenience of the user, the text should be on a recognizable background and have a normal style and font.</a:t>
                      </a:r>
                    </a:p>
                  </a:txBody>
                  <a:tcPr marL="91461" marR="91461" marT="45701" marB="45701">
                    <a:solidFill>
                      <a:schemeClr val="accent2">
                        <a:lumMod val="60000"/>
                        <a:lumOff val="40000"/>
                      </a:schemeClr>
                    </a:solidFill>
                  </a:tcPr>
                </a:tc>
                <a:extLst>
                  <a:ext uri="{0D108BD9-81ED-4DB2-BD59-A6C34878D82A}">
                    <a16:rowId xmlns:a16="http://schemas.microsoft.com/office/drawing/2014/main" val="3540221304"/>
                  </a:ext>
                </a:extLst>
              </a:tr>
              <a:tr h="571863">
                <a:tc>
                  <a:txBody>
                    <a:bodyPr/>
                    <a:lstStyle/>
                    <a:p>
                      <a:r>
                        <a:rPr lang="en-GB" sz="1600" dirty="0"/>
                        <a:t>7</a:t>
                      </a:r>
                    </a:p>
                  </a:txBody>
                  <a:tcPr marL="91461" marR="91461" marT="45701" marB="45701">
                    <a:solidFill>
                      <a:schemeClr val="accent2">
                        <a:lumMod val="60000"/>
                        <a:lumOff val="40000"/>
                      </a:schemeClr>
                    </a:solidFill>
                  </a:tcPr>
                </a:tc>
                <a:tc>
                  <a:txBody>
                    <a:bodyPr/>
                    <a:lstStyle/>
                    <a:p>
                      <a:r>
                        <a:rPr lang="en-GB" sz="1600" dirty="0"/>
                        <a:t>Entire website</a:t>
                      </a:r>
                    </a:p>
                  </a:txBody>
                  <a:tcPr marL="91461" marR="91461" marT="45701" marB="45701">
                    <a:solidFill>
                      <a:schemeClr val="accent2">
                        <a:lumMod val="60000"/>
                        <a:lumOff val="40000"/>
                      </a:schemeClr>
                    </a:solidFill>
                  </a:tcPr>
                </a:tc>
                <a:tc>
                  <a:txBody>
                    <a:bodyPr/>
                    <a:lstStyle/>
                    <a:p>
                      <a:r>
                        <a:rPr lang="en-GB" sz="1600" dirty="0"/>
                        <a:t>Does the website</a:t>
                      </a:r>
                      <a:r>
                        <a:rPr lang="en-GB" sz="1600" baseline="0" dirty="0"/>
                        <a:t> have 8 pages</a:t>
                      </a:r>
                      <a:endParaRPr lang="en-GB" sz="1600" dirty="0"/>
                    </a:p>
                  </a:txBody>
                  <a:tcPr marL="91461" marR="91461" marT="45701" marB="45701">
                    <a:solidFill>
                      <a:schemeClr val="accent2">
                        <a:lumMod val="60000"/>
                        <a:lumOff val="40000"/>
                      </a:schemeClr>
                    </a:solidFill>
                  </a:tcPr>
                </a:tc>
                <a:tc>
                  <a:txBody>
                    <a:bodyPr/>
                    <a:lstStyle/>
                    <a:p>
                      <a:r>
                        <a:rPr lang="en-GB" sz="1600" dirty="0"/>
                        <a:t>Website</a:t>
                      </a:r>
                      <a:r>
                        <a:rPr lang="en-GB" sz="1600" baseline="0" dirty="0"/>
                        <a:t> should have minimum 8 pages</a:t>
                      </a:r>
                      <a:endParaRPr lang="en-GB" sz="1600" dirty="0"/>
                    </a:p>
                  </a:txBody>
                  <a:tcPr marL="91461" marR="91461" marT="45701" marB="45701">
                    <a:solidFill>
                      <a:schemeClr val="accent2">
                        <a:lumMod val="60000"/>
                        <a:lumOff val="40000"/>
                      </a:schemeClr>
                    </a:solidFill>
                  </a:tcPr>
                </a:tc>
                <a:tc>
                  <a:txBody>
                    <a:bodyPr/>
                    <a:lstStyle/>
                    <a:p>
                      <a:pPr algn="ctr"/>
                      <a:r>
                        <a:rPr lang="en-GB" sz="1000" dirty="0"/>
                        <a:t>Website</a:t>
                      </a:r>
                      <a:r>
                        <a:rPr lang="en-GB" sz="1000" baseline="0" dirty="0"/>
                        <a:t> has 10 pages</a:t>
                      </a:r>
                      <a:endParaRPr lang="en-GB" sz="1000" dirty="0"/>
                    </a:p>
                  </a:txBody>
                  <a:tcPr marL="91461" marR="91461" marT="45701" marB="45701" anchor="ctr">
                    <a:solidFill>
                      <a:srgbClr val="92D050"/>
                    </a:solidFill>
                  </a:tcPr>
                </a:tc>
                <a:tc>
                  <a:txBody>
                    <a:bodyPr/>
                    <a:lstStyle/>
                    <a:p>
                      <a:pPr algn="ctr"/>
                      <a:endParaRPr lang="en-GB" sz="1000" dirty="0"/>
                    </a:p>
                  </a:txBody>
                  <a:tcPr marL="91461" marR="91461" marT="45701" marB="45701" anchor="ctr">
                    <a:solidFill>
                      <a:schemeClr val="accent2">
                        <a:lumMod val="60000"/>
                        <a:lumOff val="40000"/>
                      </a:schemeClr>
                    </a:solidFill>
                  </a:tcPr>
                </a:tc>
                <a:tc>
                  <a:txBody>
                    <a:bodyPr/>
                    <a:lstStyle/>
                    <a:p>
                      <a:r>
                        <a:rPr lang="en-GB" sz="1600" dirty="0"/>
                        <a:t>A minimum of 8 pages is required to complete all information and site features.</a:t>
                      </a:r>
                    </a:p>
                  </a:txBody>
                  <a:tcPr marL="91461" marR="91461" marT="45701" marB="45701">
                    <a:solidFill>
                      <a:schemeClr val="accent2">
                        <a:lumMod val="60000"/>
                        <a:lumOff val="40000"/>
                      </a:schemeClr>
                    </a:solidFill>
                  </a:tcPr>
                </a:tc>
                <a:extLst>
                  <a:ext uri="{0D108BD9-81ED-4DB2-BD59-A6C34878D82A}">
                    <a16:rowId xmlns:a16="http://schemas.microsoft.com/office/drawing/2014/main" val="3851039100"/>
                  </a:ext>
                </a:extLst>
              </a:tr>
              <a:tr h="324446">
                <a:tc>
                  <a:txBody>
                    <a:bodyPr/>
                    <a:lstStyle/>
                    <a:p>
                      <a:r>
                        <a:rPr lang="en-GB" sz="1600" dirty="0"/>
                        <a:t>8</a:t>
                      </a:r>
                    </a:p>
                  </a:txBody>
                  <a:tcPr marL="91461" marR="91461" marT="45701" marB="45701">
                    <a:solidFill>
                      <a:schemeClr val="accent2">
                        <a:lumMod val="60000"/>
                        <a:lumOff val="40000"/>
                      </a:schemeClr>
                    </a:solidFill>
                  </a:tcPr>
                </a:tc>
                <a:tc>
                  <a:txBody>
                    <a:bodyPr/>
                    <a:lstStyle/>
                    <a:p>
                      <a:r>
                        <a:rPr lang="en-GB" sz="1600" dirty="0"/>
                        <a:t>All pages</a:t>
                      </a:r>
                    </a:p>
                  </a:txBody>
                  <a:tcPr marL="91461" marR="91461" marT="45701" marB="45701">
                    <a:solidFill>
                      <a:schemeClr val="accent2">
                        <a:lumMod val="60000"/>
                        <a:lumOff val="40000"/>
                      </a:schemeClr>
                    </a:solidFill>
                  </a:tcPr>
                </a:tc>
                <a:tc>
                  <a:txBody>
                    <a:bodyPr/>
                    <a:lstStyle/>
                    <a:p>
                      <a:r>
                        <a:rPr lang="en-GB" sz="1600" dirty="0"/>
                        <a:t>Do all pages</a:t>
                      </a:r>
                      <a:r>
                        <a:rPr lang="en-GB" sz="1600" baseline="0" dirty="0"/>
                        <a:t> contain logo</a:t>
                      </a:r>
                      <a:endParaRPr lang="en-GB" sz="1600" dirty="0"/>
                    </a:p>
                  </a:txBody>
                  <a:tcPr marL="91461" marR="91461" marT="45701" marB="45701">
                    <a:solidFill>
                      <a:schemeClr val="accent2">
                        <a:lumMod val="60000"/>
                        <a:lumOff val="40000"/>
                      </a:schemeClr>
                    </a:solidFill>
                  </a:tcPr>
                </a:tc>
                <a:tc>
                  <a:txBody>
                    <a:bodyPr/>
                    <a:lstStyle/>
                    <a:p>
                      <a:r>
                        <a:rPr lang="en-GB" sz="1600" dirty="0"/>
                        <a:t>All pages</a:t>
                      </a:r>
                      <a:r>
                        <a:rPr lang="en-GB" sz="1600" baseline="0" dirty="0"/>
                        <a:t> must contain logo</a:t>
                      </a:r>
                      <a:endParaRPr lang="en-GB" sz="1600" dirty="0"/>
                    </a:p>
                  </a:txBody>
                  <a:tcPr marL="91461" marR="91461" marT="45701" marB="45701">
                    <a:solidFill>
                      <a:schemeClr val="accent2">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000" dirty="0"/>
                        <a:t>All pages</a:t>
                      </a:r>
                      <a:r>
                        <a:rPr lang="en-GB" sz="1000" baseline="0" dirty="0"/>
                        <a:t> contain logo</a:t>
                      </a:r>
                      <a:endParaRPr lang="en-GB" sz="1000" dirty="0"/>
                    </a:p>
                    <a:p>
                      <a:pPr algn="ctr"/>
                      <a:endParaRPr lang="en-GB" sz="1000" dirty="0"/>
                    </a:p>
                  </a:txBody>
                  <a:tcPr marL="91461" marR="91461" marT="45701" marB="45701" anchor="ctr">
                    <a:solidFill>
                      <a:srgbClr val="92D050"/>
                    </a:solidFill>
                  </a:tcPr>
                </a:tc>
                <a:tc>
                  <a:txBody>
                    <a:bodyPr/>
                    <a:lstStyle/>
                    <a:p>
                      <a:pPr algn="ctr"/>
                      <a:endParaRPr lang="en-GB" sz="1000" dirty="0"/>
                    </a:p>
                  </a:txBody>
                  <a:tcPr marL="91461" marR="91461" marT="45701" marB="45701" anchor="ctr">
                    <a:solidFill>
                      <a:schemeClr val="accent2">
                        <a:lumMod val="60000"/>
                        <a:lumOff val="40000"/>
                      </a:schemeClr>
                    </a:solidFill>
                  </a:tcPr>
                </a:tc>
                <a:tc>
                  <a:txBody>
                    <a:bodyPr/>
                    <a:lstStyle/>
                    <a:p>
                      <a:r>
                        <a:rPr lang="en-GB" sz="1600" dirty="0"/>
                        <a:t>The user must be able to see the logo to understand what page they are on.</a:t>
                      </a:r>
                    </a:p>
                  </a:txBody>
                  <a:tcPr marL="91461" marR="91461" marT="45701" marB="45701">
                    <a:solidFill>
                      <a:schemeClr val="accent2">
                        <a:lumMod val="60000"/>
                        <a:lumOff val="40000"/>
                      </a:schemeClr>
                    </a:solidFill>
                  </a:tcPr>
                </a:tc>
                <a:extLst>
                  <a:ext uri="{0D108BD9-81ED-4DB2-BD59-A6C34878D82A}">
                    <a16:rowId xmlns:a16="http://schemas.microsoft.com/office/drawing/2014/main" val="2952041658"/>
                  </a:ext>
                </a:extLst>
              </a:tr>
            </a:tbl>
          </a:graphicData>
        </a:graphic>
      </p:graphicFrame>
      <p:pic>
        <p:nvPicPr>
          <p:cNvPr id="5" name="Picture 4"/>
          <p:cNvPicPr>
            <a:picLocks noChangeAspect="1"/>
          </p:cNvPicPr>
          <p:nvPr/>
        </p:nvPicPr>
        <p:blipFill>
          <a:blip r:embed="rId2"/>
          <a:stretch>
            <a:fillRect/>
          </a:stretch>
        </p:blipFill>
        <p:spPr>
          <a:xfrm>
            <a:off x="9758857" y="586381"/>
            <a:ext cx="2004113" cy="861418"/>
          </a:xfrm>
          <a:prstGeom prst="rect">
            <a:avLst/>
          </a:prstGeom>
        </p:spPr>
      </p:pic>
      <p:pic>
        <p:nvPicPr>
          <p:cNvPr id="6" name="Picture 5"/>
          <p:cNvPicPr>
            <a:picLocks noChangeAspect="1"/>
          </p:cNvPicPr>
          <p:nvPr/>
        </p:nvPicPr>
        <p:blipFill>
          <a:blip r:embed="rId3"/>
          <a:stretch>
            <a:fillRect/>
          </a:stretch>
        </p:blipFill>
        <p:spPr>
          <a:xfrm>
            <a:off x="9758857" y="1508636"/>
            <a:ext cx="2004112" cy="739744"/>
          </a:xfrm>
          <a:prstGeom prst="rect">
            <a:avLst/>
          </a:prstGeom>
        </p:spPr>
      </p:pic>
      <p:pic>
        <p:nvPicPr>
          <p:cNvPr id="7" name="Picture 6"/>
          <p:cNvPicPr>
            <a:picLocks noChangeAspect="1"/>
          </p:cNvPicPr>
          <p:nvPr/>
        </p:nvPicPr>
        <p:blipFill>
          <a:blip r:embed="rId4"/>
          <a:stretch>
            <a:fillRect/>
          </a:stretch>
        </p:blipFill>
        <p:spPr>
          <a:xfrm>
            <a:off x="9580288" y="2581717"/>
            <a:ext cx="2288984" cy="313882"/>
          </a:xfrm>
          <a:prstGeom prst="rect">
            <a:avLst/>
          </a:prstGeom>
        </p:spPr>
      </p:pic>
      <p:pic>
        <p:nvPicPr>
          <p:cNvPr id="8" name="Picture 7"/>
          <p:cNvPicPr>
            <a:picLocks noChangeAspect="1"/>
          </p:cNvPicPr>
          <p:nvPr/>
        </p:nvPicPr>
        <p:blipFill>
          <a:blip r:embed="rId5"/>
          <a:stretch>
            <a:fillRect/>
          </a:stretch>
        </p:blipFill>
        <p:spPr>
          <a:xfrm>
            <a:off x="9580288" y="3307976"/>
            <a:ext cx="2288984" cy="851647"/>
          </a:xfrm>
          <a:prstGeom prst="rect">
            <a:avLst/>
          </a:prstGeom>
        </p:spPr>
      </p:pic>
      <p:pic>
        <p:nvPicPr>
          <p:cNvPr id="9" name="Picture 8"/>
          <p:cNvPicPr>
            <a:picLocks noChangeAspect="1"/>
          </p:cNvPicPr>
          <p:nvPr/>
        </p:nvPicPr>
        <p:blipFill>
          <a:blip r:embed="rId6"/>
          <a:stretch>
            <a:fillRect/>
          </a:stretch>
        </p:blipFill>
        <p:spPr>
          <a:xfrm>
            <a:off x="9580289" y="4159623"/>
            <a:ext cx="2288984" cy="802902"/>
          </a:xfrm>
          <a:prstGeom prst="rect">
            <a:avLst/>
          </a:prstGeom>
        </p:spPr>
      </p:pic>
      <p:pic>
        <p:nvPicPr>
          <p:cNvPr id="10" name="Picture 9"/>
          <p:cNvPicPr>
            <a:picLocks noChangeAspect="1"/>
          </p:cNvPicPr>
          <p:nvPr/>
        </p:nvPicPr>
        <p:blipFill>
          <a:blip r:embed="rId7"/>
          <a:stretch>
            <a:fillRect/>
          </a:stretch>
        </p:blipFill>
        <p:spPr>
          <a:xfrm>
            <a:off x="9911282" y="5055905"/>
            <a:ext cx="1626996" cy="304370"/>
          </a:xfrm>
          <a:prstGeom prst="rect">
            <a:avLst/>
          </a:prstGeom>
        </p:spPr>
      </p:pic>
      <p:pic>
        <p:nvPicPr>
          <p:cNvPr id="11" name="Picture 10"/>
          <p:cNvPicPr>
            <a:picLocks noChangeAspect="1"/>
          </p:cNvPicPr>
          <p:nvPr/>
        </p:nvPicPr>
        <p:blipFill>
          <a:blip r:embed="rId8"/>
          <a:stretch>
            <a:fillRect/>
          </a:stretch>
        </p:blipFill>
        <p:spPr>
          <a:xfrm>
            <a:off x="9845425" y="5365592"/>
            <a:ext cx="1849712" cy="314236"/>
          </a:xfrm>
          <a:prstGeom prst="rect">
            <a:avLst/>
          </a:prstGeom>
        </p:spPr>
      </p:pic>
      <p:pic>
        <p:nvPicPr>
          <p:cNvPr id="12" name="Picture 11"/>
          <p:cNvPicPr>
            <a:picLocks noChangeAspect="1"/>
          </p:cNvPicPr>
          <p:nvPr/>
        </p:nvPicPr>
        <p:blipFill>
          <a:blip r:embed="rId9"/>
          <a:stretch>
            <a:fillRect/>
          </a:stretch>
        </p:blipFill>
        <p:spPr>
          <a:xfrm>
            <a:off x="9580289" y="6029210"/>
            <a:ext cx="2288984" cy="636366"/>
          </a:xfrm>
          <a:prstGeom prst="rect">
            <a:avLst/>
          </a:prstGeom>
        </p:spPr>
      </p:pic>
      <p:pic>
        <p:nvPicPr>
          <p:cNvPr id="13" name="Picture 12"/>
          <p:cNvPicPr>
            <a:picLocks noChangeAspect="1"/>
          </p:cNvPicPr>
          <p:nvPr/>
        </p:nvPicPr>
        <p:blipFill>
          <a:blip r:embed="rId10"/>
          <a:stretch>
            <a:fillRect/>
          </a:stretch>
        </p:blipFill>
        <p:spPr>
          <a:xfrm>
            <a:off x="10473028" y="6674816"/>
            <a:ext cx="575768" cy="522702"/>
          </a:xfrm>
          <a:prstGeom prst="rect">
            <a:avLst/>
          </a:prstGeom>
        </p:spPr>
      </p:pic>
    </p:spTree>
    <p:extLst>
      <p:ext uri="{BB962C8B-B14F-4D97-AF65-F5344CB8AC3E}">
        <p14:creationId xmlns:p14="http://schemas.microsoft.com/office/powerpoint/2010/main" val="40133463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345159879"/>
              </p:ext>
            </p:extLst>
          </p:nvPr>
        </p:nvGraphicFramePr>
        <p:xfrm>
          <a:off x="-99588" y="-119436"/>
          <a:ext cx="13941734" cy="11582058"/>
        </p:xfrm>
        <a:graphic>
          <a:graphicData uri="http://schemas.openxmlformats.org/drawingml/2006/table">
            <a:tbl>
              <a:tblPr firstRow="1" bandRow="1">
                <a:tableStyleId>{00A15C55-8517-42AA-B614-E9B94910E393}</a:tableStyleId>
              </a:tblPr>
              <a:tblGrid>
                <a:gridCol w="658379">
                  <a:extLst>
                    <a:ext uri="{9D8B030D-6E8A-4147-A177-3AD203B41FA5}">
                      <a16:colId xmlns:a16="http://schemas.microsoft.com/office/drawing/2014/main" val="3924762846"/>
                    </a:ext>
                  </a:extLst>
                </a:gridCol>
                <a:gridCol w="1339208">
                  <a:extLst>
                    <a:ext uri="{9D8B030D-6E8A-4147-A177-3AD203B41FA5}">
                      <a16:colId xmlns:a16="http://schemas.microsoft.com/office/drawing/2014/main" val="822847151"/>
                    </a:ext>
                  </a:extLst>
                </a:gridCol>
                <a:gridCol w="2967153">
                  <a:extLst>
                    <a:ext uri="{9D8B030D-6E8A-4147-A177-3AD203B41FA5}">
                      <a16:colId xmlns:a16="http://schemas.microsoft.com/office/drawing/2014/main" val="2211427958"/>
                    </a:ext>
                  </a:extLst>
                </a:gridCol>
                <a:gridCol w="2417592">
                  <a:extLst>
                    <a:ext uri="{9D8B030D-6E8A-4147-A177-3AD203B41FA5}">
                      <a16:colId xmlns:a16="http://schemas.microsoft.com/office/drawing/2014/main" val="2216931750"/>
                    </a:ext>
                  </a:extLst>
                </a:gridCol>
                <a:gridCol w="1656580">
                  <a:extLst>
                    <a:ext uri="{9D8B030D-6E8A-4147-A177-3AD203B41FA5}">
                      <a16:colId xmlns:a16="http://schemas.microsoft.com/office/drawing/2014/main" val="3852117428"/>
                    </a:ext>
                  </a:extLst>
                </a:gridCol>
                <a:gridCol w="1656580">
                  <a:extLst>
                    <a:ext uri="{9D8B030D-6E8A-4147-A177-3AD203B41FA5}">
                      <a16:colId xmlns:a16="http://schemas.microsoft.com/office/drawing/2014/main" val="2872779901"/>
                    </a:ext>
                  </a:extLst>
                </a:gridCol>
                <a:gridCol w="3246242">
                  <a:extLst>
                    <a:ext uri="{9D8B030D-6E8A-4147-A177-3AD203B41FA5}">
                      <a16:colId xmlns:a16="http://schemas.microsoft.com/office/drawing/2014/main" val="3357179314"/>
                    </a:ext>
                  </a:extLst>
                </a:gridCol>
              </a:tblGrid>
              <a:tr h="352716">
                <a:tc>
                  <a:txBody>
                    <a:bodyPr/>
                    <a:lstStyle/>
                    <a:p>
                      <a:r>
                        <a:rPr lang="en-GB" sz="1600" dirty="0"/>
                        <a:t>No</a:t>
                      </a:r>
                    </a:p>
                  </a:txBody>
                  <a:tcPr marL="91461" marR="91461" marT="45701" marB="45701">
                    <a:solidFill>
                      <a:schemeClr val="accent2"/>
                    </a:solidFill>
                  </a:tcPr>
                </a:tc>
                <a:tc>
                  <a:txBody>
                    <a:bodyPr/>
                    <a:lstStyle/>
                    <a:p>
                      <a:r>
                        <a:rPr lang="en-GB" sz="1600" dirty="0"/>
                        <a:t>Page</a:t>
                      </a:r>
                    </a:p>
                  </a:txBody>
                  <a:tcPr marL="91461" marR="91461" marT="45701" marB="45701">
                    <a:solidFill>
                      <a:schemeClr val="accent2"/>
                    </a:solidFill>
                  </a:tcPr>
                </a:tc>
                <a:tc>
                  <a:txBody>
                    <a:bodyPr/>
                    <a:lstStyle/>
                    <a:p>
                      <a:r>
                        <a:rPr lang="en-GB" sz="1600" dirty="0"/>
                        <a:t>Test description</a:t>
                      </a:r>
                    </a:p>
                  </a:txBody>
                  <a:tcPr marL="91461" marR="91461" marT="45701" marB="45701">
                    <a:solidFill>
                      <a:schemeClr val="accent2"/>
                    </a:solidFill>
                  </a:tcPr>
                </a:tc>
                <a:tc>
                  <a:txBody>
                    <a:bodyPr/>
                    <a:lstStyle/>
                    <a:p>
                      <a:r>
                        <a:rPr lang="en-GB" sz="1600" dirty="0"/>
                        <a:t>Expected Outcome</a:t>
                      </a:r>
                    </a:p>
                  </a:txBody>
                  <a:tcPr marL="91461" marR="91461" marT="45701" marB="45701">
                    <a:solidFill>
                      <a:schemeClr val="accent2"/>
                    </a:solidFill>
                  </a:tcPr>
                </a:tc>
                <a:tc>
                  <a:txBody>
                    <a:bodyPr/>
                    <a:lstStyle/>
                    <a:p>
                      <a:r>
                        <a:rPr lang="en-GB" sz="1600" dirty="0"/>
                        <a:t>Actual Outcome</a:t>
                      </a:r>
                    </a:p>
                  </a:txBody>
                  <a:tcPr marL="91461" marR="91461" marT="45701" marB="45701">
                    <a:solidFill>
                      <a:schemeClr val="accent2"/>
                    </a:solidFill>
                  </a:tcPr>
                </a:tc>
                <a:tc>
                  <a:txBody>
                    <a:bodyPr/>
                    <a:lstStyle/>
                    <a:p>
                      <a:r>
                        <a:rPr lang="en-GB" sz="1600" dirty="0"/>
                        <a:t>Evidence</a:t>
                      </a:r>
                    </a:p>
                  </a:txBody>
                  <a:tcPr marL="91461" marR="91461" marT="45701" marB="45701">
                    <a:solidFill>
                      <a:schemeClr val="accent2"/>
                    </a:solidFill>
                  </a:tcPr>
                </a:tc>
                <a:tc>
                  <a:txBody>
                    <a:bodyPr/>
                    <a:lstStyle/>
                    <a:p>
                      <a:r>
                        <a:rPr lang="en-GB" sz="1600" dirty="0"/>
                        <a:t>Comments/User Requirement</a:t>
                      </a:r>
                    </a:p>
                  </a:txBody>
                  <a:tcPr marL="91461" marR="91461" marT="45701" marB="45701">
                    <a:solidFill>
                      <a:schemeClr val="accent2"/>
                    </a:solidFill>
                  </a:tcPr>
                </a:tc>
                <a:extLst>
                  <a:ext uri="{0D108BD9-81ED-4DB2-BD59-A6C34878D82A}">
                    <a16:rowId xmlns:a16="http://schemas.microsoft.com/office/drawing/2014/main" val="688554797"/>
                  </a:ext>
                </a:extLst>
              </a:tr>
              <a:tr h="886311">
                <a:tc>
                  <a:txBody>
                    <a:bodyPr/>
                    <a:lstStyle/>
                    <a:p>
                      <a:r>
                        <a:rPr lang="en-GB" dirty="0"/>
                        <a:t>9</a:t>
                      </a:r>
                    </a:p>
                  </a:txBody>
                  <a:tcPr marL="91461" marR="91461" marT="45701" marB="45701">
                    <a:solidFill>
                      <a:schemeClr val="accent2">
                        <a:lumMod val="60000"/>
                        <a:lumOff val="40000"/>
                      </a:schemeClr>
                    </a:solidFill>
                  </a:tcPr>
                </a:tc>
                <a:tc>
                  <a:txBody>
                    <a:bodyPr/>
                    <a:lstStyle/>
                    <a:p>
                      <a:r>
                        <a:rPr lang="en-GB" dirty="0"/>
                        <a:t>Home page</a:t>
                      </a:r>
                    </a:p>
                  </a:txBody>
                  <a:tcPr marL="91461" marR="91461" marT="45701" marB="45701">
                    <a:solidFill>
                      <a:schemeClr val="accent2">
                        <a:lumMod val="60000"/>
                        <a:lumOff val="40000"/>
                      </a:schemeClr>
                    </a:solidFill>
                  </a:tcPr>
                </a:tc>
                <a:tc>
                  <a:txBody>
                    <a:bodyPr/>
                    <a:lstStyle/>
                    <a:p>
                      <a:r>
                        <a:rPr lang="en-GB" dirty="0"/>
                        <a:t>Does the</a:t>
                      </a:r>
                      <a:r>
                        <a:rPr lang="en-GB" baseline="0" dirty="0"/>
                        <a:t> home page have slideshow and if yes, does it work?</a:t>
                      </a:r>
                      <a:endParaRPr lang="en-GB" dirty="0"/>
                    </a:p>
                  </a:txBody>
                  <a:tcPr marL="91461" marR="91461" marT="45701" marB="45701">
                    <a:solidFill>
                      <a:schemeClr val="accent2">
                        <a:lumMod val="60000"/>
                        <a:lumOff val="40000"/>
                      </a:schemeClr>
                    </a:solidFill>
                  </a:tcPr>
                </a:tc>
                <a:tc>
                  <a:txBody>
                    <a:bodyPr/>
                    <a:lstStyle/>
                    <a:p>
                      <a:r>
                        <a:rPr lang="en-GB" dirty="0"/>
                        <a:t>It does and it works</a:t>
                      </a:r>
                    </a:p>
                  </a:txBody>
                  <a:tcPr marL="91461" marR="91461" marT="45701" marB="45701">
                    <a:solidFill>
                      <a:schemeClr val="accent2">
                        <a:lumMod val="60000"/>
                        <a:lumOff val="40000"/>
                      </a:schemeClr>
                    </a:solidFill>
                  </a:tcPr>
                </a:tc>
                <a:tc>
                  <a:txBody>
                    <a:bodyPr/>
                    <a:lstStyle/>
                    <a:p>
                      <a:pPr algn="ctr"/>
                      <a:r>
                        <a:rPr lang="en-GB" sz="1000" dirty="0"/>
                        <a:t>It has slide</a:t>
                      </a:r>
                      <a:r>
                        <a:rPr lang="en-GB" sz="1000" baseline="0" dirty="0"/>
                        <a:t>show</a:t>
                      </a:r>
                      <a:endParaRPr lang="en-GB" sz="1000" dirty="0"/>
                    </a:p>
                  </a:txBody>
                  <a:tcPr marL="91461" marR="91461" marT="45701" marB="45701" anchor="ctr">
                    <a:solidFill>
                      <a:srgbClr val="92D050"/>
                    </a:solidFill>
                  </a:tcPr>
                </a:tc>
                <a:tc>
                  <a:txBody>
                    <a:bodyPr/>
                    <a:lstStyle/>
                    <a:p>
                      <a:pPr algn="ctr"/>
                      <a:endParaRPr lang="en-GB" sz="1000" dirty="0"/>
                    </a:p>
                  </a:txBody>
                  <a:tcPr marL="91461" marR="91461" marT="45701" marB="45701" anchor="ctr">
                    <a:solidFill>
                      <a:schemeClr val="accent2">
                        <a:lumMod val="60000"/>
                        <a:lumOff val="40000"/>
                      </a:schemeClr>
                    </a:solidFill>
                  </a:tcPr>
                </a:tc>
                <a:tc>
                  <a:txBody>
                    <a:bodyPr/>
                    <a:lstStyle/>
                    <a:p>
                      <a:r>
                        <a:rPr lang="en-GB" dirty="0"/>
                        <a:t>To unobtrusively show the user the number of works by the artist.</a:t>
                      </a:r>
                    </a:p>
                  </a:txBody>
                  <a:tcPr marL="91461" marR="91461" marT="45701" marB="45701">
                    <a:solidFill>
                      <a:schemeClr val="accent2">
                        <a:lumMod val="60000"/>
                        <a:lumOff val="40000"/>
                      </a:schemeClr>
                    </a:solidFill>
                  </a:tcPr>
                </a:tc>
                <a:extLst>
                  <a:ext uri="{0D108BD9-81ED-4DB2-BD59-A6C34878D82A}">
                    <a16:rowId xmlns:a16="http://schemas.microsoft.com/office/drawing/2014/main" val="3758460427"/>
                  </a:ext>
                </a:extLst>
              </a:tr>
              <a:tr h="886311">
                <a:tc>
                  <a:txBody>
                    <a:bodyPr/>
                    <a:lstStyle/>
                    <a:p>
                      <a:r>
                        <a:rPr lang="ru-RU" sz="1600" dirty="0"/>
                        <a:t>10</a:t>
                      </a:r>
                      <a:endParaRPr lang="en-GB" sz="1600" dirty="0"/>
                    </a:p>
                  </a:txBody>
                  <a:tcPr marL="91461" marR="91461" marT="45701" marB="45701">
                    <a:solidFill>
                      <a:schemeClr val="accent2">
                        <a:lumMod val="60000"/>
                        <a:lumOff val="40000"/>
                      </a:schemeClr>
                    </a:solidFill>
                  </a:tcPr>
                </a:tc>
                <a:tc>
                  <a:txBody>
                    <a:bodyPr/>
                    <a:lstStyle/>
                    <a:p>
                      <a:r>
                        <a:rPr lang="en-GB" sz="1800" dirty="0"/>
                        <a:t>Product page</a:t>
                      </a:r>
                    </a:p>
                  </a:txBody>
                  <a:tcPr marL="91461" marR="91461" marT="45701" marB="45701">
                    <a:solidFill>
                      <a:schemeClr val="accent2">
                        <a:lumMod val="60000"/>
                        <a:lumOff val="40000"/>
                      </a:schemeClr>
                    </a:solidFill>
                  </a:tcPr>
                </a:tc>
                <a:tc>
                  <a:txBody>
                    <a:bodyPr/>
                    <a:lstStyle/>
                    <a:p>
                      <a:r>
                        <a:rPr lang="en-GB" dirty="0"/>
                        <a:t>Links</a:t>
                      </a:r>
                      <a:r>
                        <a:rPr lang="en-GB" baseline="0" dirty="0"/>
                        <a:t> check</a:t>
                      </a:r>
                      <a:endParaRPr lang="en-GB" dirty="0"/>
                    </a:p>
                  </a:txBody>
                  <a:tcPr marL="91461" marR="91461" marT="45701" marB="45701">
                    <a:solidFill>
                      <a:schemeClr val="accent2">
                        <a:lumMod val="60000"/>
                        <a:lumOff val="40000"/>
                      </a:schemeClr>
                    </a:solidFill>
                  </a:tcPr>
                </a:tc>
                <a:tc>
                  <a:txBody>
                    <a:bodyPr/>
                    <a:lstStyle/>
                    <a:p>
                      <a:r>
                        <a:rPr lang="en-GB" dirty="0"/>
                        <a:t>links link to relevant pages</a:t>
                      </a:r>
                      <a:r>
                        <a:rPr lang="en-GB" baseline="0" dirty="0"/>
                        <a:t> (Arts and Crafts)</a:t>
                      </a:r>
                      <a:endParaRPr lang="en-GB" dirty="0"/>
                    </a:p>
                  </a:txBody>
                  <a:tcPr marL="91461" marR="91461" marT="45701" marB="45701">
                    <a:solidFill>
                      <a:schemeClr val="accent2">
                        <a:lumMod val="60000"/>
                        <a:lumOff val="40000"/>
                      </a:schemeClr>
                    </a:solidFill>
                  </a:tcPr>
                </a:tc>
                <a:tc>
                  <a:txBody>
                    <a:bodyPr/>
                    <a:lstStyle/>
                    <a:p>
                      <a:pPr algn="ctr"/>
                      <a:r>
                        <a:rPr lang="en-GB" sz="1000" dirty="0"/>
                        <a:t>Arts</a:t>
                      </a:r>
                      <a:r>
                        <a:rPr lang="en-GB" sz="1000" baseline="0" dirty="0"/>
                        <a:t> and Crafts lead to Shop page, but should to Arts and Crafts</a:t>
                      </a:r>
                      <a:endParaRPr lang="en-GB" sz="1000" dirty="0"/>
                    </a:p>
                  </a:txBody>
                  <a:tcPr marL="91461" marR="91461" marT="45701" marB="45701" anchor="ctr">
                    <a:solidFill>
                      <a:schemeClr val="accent1">
                        <a:lumMod val="60000"/>
                        <a:lumOff val="40000"/>
                      </a:schemeClr>
                    </a:solidFill>
                  </a:tcPr>
                </a:tc>
                <a:tc>
                  <a:txBody>
                    <a:bodyPr/>
                    <a:lstStyle/>
                    <a:p>
                      <a:pPr algn="ctr"/>
                      <a:endParaRPr lang="en-GB" sz="1000" dirty="0"/>
                    </a:p>
                  </a:txBody>
                  <a:tcPr marL="91461" marR="91461" marT="45701" marB="45701" anchor="ctr">
                    <a:solidFill>
                      <a:schemeClr val="accent2">
                        <a:lumMod val="60000"/>
                        <a:lumOff val="40000"/>
                      </a:schemeClr>
                    </a:solidFill>
                  </a:tcPr>
                </a:tc>
                <a:tc>
                  <a:txBody>
                    <a:bodyPr/>
                    <a:lstStyle/>
                    <a:p>
                      <a:r>
                        <a:rPr lang="en-GB" dirty="0"/>
                        <a:t>The user expects working links to the relevant pages.</a:t>
                      </a:r>
                    </a:p>
                  </a:txBody>
                  <a:tcPr marL="91461" marR="91461" marT="45701" marB="45701">
                    <a:solidFill>
                      <a:schemeClr val="accent2">
                        <a:lumMod val="60000"/>
                        <a:lumOff val="40000"/>
                      </a:schemeClr>
                    </a:solidFill>
                  </a:tcPr>
                </a:tc>
                <a:extLst>
                  <a:ext uri="{0D108BD9-81ED-4DB2-BD59-A6C34878D82A}">
                    <a16:rowId xmlns:a16="http://schemas.microsoft.com/office/drawing/2014/main" val="1029784621"/>
                  </a:ext>
                </a:extLst>
              </a:tr>
              <a:tr h="886311">
                <a:tc>
                  <a:txBody>
                    <a:bodyPr/>
                    <a:lstStyle/>
                    <a:p>
                      <a:r>
                        <a:rPr lang="ru-RU" sz="1600" dirty="0"/>
                        <a:t>11</a:t>
                      </a:r>
                      <a:endParaRPr lang="en-GB" sz="1600" dirty="0"/>
                    </a:p>
                  </a:txBody>
                  <a:tcPr marL="91461" marR="91461" marT="45701" marB="45701">
                    <a:solidFill>
                      <a:schemeClr val="accent2">
                        <a:lumMod val="60000"/>
                        <a:lumOff val="40000"/>
                      </a:schemeClr>
                    </a:solidFill>
                  </a:tcPr>
                </a:tc>
                <a:tc>
                  <a:txBody>
                    <a:bodyPr/>
                    <a:lstStyle/>
                    <a:p>
                      <a:r>
                        <a:rPr lang="en-GB" sz="1800" dirty="0"/>
                        <a:t>Feedback </a:t>
                      </a:r>
                      <a:r>
                        <a:rPr lang="en-GB" sz="1800" baseline="0" dirty="0"/>
                        <a:t>and Enquiry form page</a:t>
                      </a:r>
                      <a:endParaRPr lang="en-GB" sz="1800" dirty="0"/>
                    </a:p>
                  </a:txBody>
                  <a:tcPr marL="91461" marR="91461" marT="45701" marB="45701">
                    <a:solidFill>
                      <a:schemeClr val="accent2">
                        <a:lumMod val="60000"/>
                        <a:lumOff val="40000"/>
                      </a:schemeClr>
                    </a:solidFill>
                  </a:tcPr>
                </a:tc>
                <a:tc>
                  <a:txBody>
                    <a:bodyPr/>
                    <a:lstStyle/>
                    <a:p>
                      <a:r>
                        <a:rPr lang="en-GB" dirty="0"/>
                        <a:t>Form check</a:t>
                      </a:r>
                    </a:p>
                  </a:txBody>
                  <a:tcPr marL="91461" marR="91461" marT="45701" marB="45701">
                    <a:solidFill>
                      <a:schemeClr val="accent2">
                        <a:lumMod val="60000"/>
                        <a:lumOff val="40000"/>
                      </a:schemeClr>
                    </a:solidFill>
                  </a:tcPr>
                </a:tc>
                <a:tc>
                  <a:txBody>
                    <a:bodyPr/>
                    <a:lstStyle/>
                    <a:p>
                      <a:r>
                        <a:rPr lang="en-GB" dirty="0"/>
                        <a:t>Ability to fill out forms</a:t>
                      </a:r>
                    </a:p>
                  </a:txBody>
                  <a:tcPr marL="91461" marR="91461" marT="45701" marB="45701">
                    <a:solidFill>
                      <a:schemeClr val="accent2">
                        <a:lumMod val="60000"/>
                        <a:lumOff val="40000"/>
                      </a:schemeClr>
                    </a:solidFill>
                  </a:tcPr>
                </a:tc>
                <a:tc>
                  <a:txBody>
                    <a:bodyPr/>
                    <a:lstStyle/>
                    <a:p>
                      <a:pPr algn="ctr"/>
                      <a:r>
                        <a:rPr lang="en-GB" sz="1000" dirty="0"/>
                        <a:t>You can fill this forms</a:t>
                      </a:r>
                    </a:p>
                  </a:txBody>
                  <a:tcPr marL="91461" marR="91461" marT="45701" marB="45701" anchor="ctr">
                    <a:solidFill>
                      <a:srgbClr val="92D050"/>
                    </a:solidFill>
                  </a:tcPr>
                </a:tc>
                <a:tc>
                  <a:txBody>
                    <a:bodyPr/>
                    <a:lstStyle/>
                    <a:p>
                      <a:pPr algn="ctr"/>
                      <a:endParaRPr lang="en-GB" sz="1000" dirty="0"/>
                    </a:p>
                  </a:txBody>
                  <a:tcPr marL="91461" marR="91461" marT="45701" marB="45701" anchor="ctr">
                    <a:solidFill>
                      <a:schemeClr val="accent2">
                        <a:lumMod val="60000"/>
                        <a:lumOff val="40000"/>
                      </a:schemeClr>
                    </a:solidFill>
                  </a:tcPr>
                </a:tc>
                <a:tc>
                  <a:txBody>
                    <a:bodyPr/>
                    <a:lstStyle/>
                    <a:p>
                      <a:r>
                        <a:rPr lang="en-GB" dirty="0"/>
                        <a:t>The user should be able to contact the administration in case of questions.</a:t>
                      </a:r>
                    </a:p>
                  </a:txBody>
                  <a:tcPr marL="91461" marR="91461" marT="45701" marB="45701">
                    <a:solidFill>
                      <a:schemeClr val="accent2">
                        <a:lumMod val="60000"/>
                        <a:lumOff val="40000"/>
                      </a:schemeClr>
                    </a:solidFill>
                  </a:tcPr>
                </a:tc>
                <a:extLst>
                  <a:ext uri="{0D108BD9-81ED-4DB2-BD59-A6C34878D82A}">
                    <a16:rowId xmlns:a16="http://schemas.microsoft.com/office/drawing/2014/main" val="2634303823"/>
                  </a:ext>
                </a:extLst>
              </a:tr>
              <a:tr h="1152216">
                <a:tc>
                  <a:txBody>
                    <a:bodyPr/>
                    <a:lstStyle/>
                    <a:p>
                      <a:r>
                        <a:rPr lang="ru-RU" sz="1600" dirty="0"/>
                        <a:t>12</a:t>
                      </a:r>
                      <a:endParaRPr lang="en-GB" sz="1600" dirty="0"/>
                    </a:p>
                  </a:txBody>
                  <a:tcPr marL="91461" marR="91461" marT="45701" marB="45701">
                    <a:solidFill>
                      <a:schemeClr val="accent2">
                        <a:lumMod val="60000"/>
                        <a:lumOff val="40000"/>
                      </a:schemeClr>
                    </a:solidFill>
                  </a:tcPr>
                </a:tc>
                <a:tc>
                  <a:txBody>
                    <a:bodyPr/>
                    <a:lstStyle/>
                    <a:p>
                      <a:r>
                        <a:rPr lang="en-GB" sz="1800" dirty="0"/>
                        <a:t>Feedback </a:t>
                      </a:r>
                      <a:r>
                        <a:rPr lang="en-GB" sz="1800" baseline="0" dirty="0"/>
                        <a:t>and Enquiry form page</a:t>
                      </a:r>
                      <a:endParaRPr lang="en-GB" sz="1800" dirty="0"/>
                    </a:p>
                  </a:txBody>
                  <a:tcPr marL="91461" marR="91461" marT="45701" marB="45701">
                    <a:solidFill>
                      <a:schemeClr val="accent2">
                        <a:lumMod val="60000"/>
                        <a:lumOff val="40000"/>
                      </a:schemeClr>
                    </a:solidFill>
                  </a:tcPr>
                </a:tc>
                <a:tc>
                  <a:txBody>
                    <a:bodyPr/>
                    <a:lstStyle/>
                    <a:p>
                      <a:r>
                        <a:rPr lang="en-GB" dirty="0"/>
                        <a:t>Button check </a:t>
                      </a:r>
                    </a:p>
                  </a:txBody>
                  <a:tcPr marL="91461" marR="91461" marT="45701" marB="45701">
                    <a:solidFill>
                      <a:schemeClr val="accent2">
                        <a:lumMod val="60000"/>
                        <a:lumOff val="40000"/>
                      </a:schemeClr>
                    </a:solidFill>
                  </a:tcPr>
                </a:tc>
                <a:tc>
                  <a:txBody>
                    <a:bodyPr/>
                    <a:lstStyle/>
                    <a:p>
                      <a:r>
                        <a:rPr lang="en-GB" dirty="0"/>
                        <a:t>The submit button should be click</a:t>
                      </a:r>
                      <a:r>
                        <a:rPr lang="en-GB" baseline="0" dirty="0"/>
                        <a:t>able</a:t>
                      </a:r>
                      <a:r>
                        <a:rPr lang="en-GB" dirty="0"/>
                        <a:t>.</a:t>
                      </a:r>
                    </a:p>
                  </a:txBody>
                  <a:tcPr marL="91461" marR="91461" marT="45701" marB="45701">
                    <a:solidFill>
                      <a:schemeClr val="accent2">
                        <a:lumMod val="60000"/>
                        <a:lumOff val="40000"/>
                      </a:schemeClr>
                    </a:solidFill>
                  </a:tcPr>
                </a:tc>
                <a:tc>
                  <a:txBody>
                    <a:bodyPr/>
                    <a:lstStyle/>
                    <a:p>
                      <a:pPr algn="ctr"/>
                      <a:r>
                        <a:rPr lang="en-GB" sz="1000" dirty="0"/>
                        <a:t>It is clickable and lead to other page.</a:t>
                      </a:r>
                    </a:p>
                  </a:txBody>
                  <a:tcPr marL="91461" marR="91461" marT="45701" marB="45701" anchor="ctr">
                    <a:solidFill>
                      <a:srgbClr val="92D050"/>
                    </a:solidFill>
                  </a:tcPr>
                </a:tc>
                <a:tc>
                  <a:txBody>
                    <a:bodyPr/>
                    <a:lstStyle/>
                    <a:p>
                      <a:pPr algn="ctr"/>
                      <a:endParaRPr lang="en-GB" sz="1000" dirty="0"/>
                    </a:p>
                  </a:txBody>
                  <a:tcPr marL="91461" marR="91461" marT="45701" marB="45701" anchor="ctr">
                    <a:solidFill>
                      <a:schemeClr val="accent2">
                        <a:lumMod val="60000"/>
                        <a:lumOff val="40000"/>
                      </a:schemeClr>
                    </a:solidFill>
                  </a:tcPr>
                </a:tc>
                <a:tc>
                  <a:txBody>
                    <a:bodyPr/>
                    <a:lstStyle/>
                    <a:p>
                      <a:r>
                        <a:rPr lang="en-GB" dirty="0"/>
                        <a:t>The user expects everything they write to reach the staff.</a:t>
                      </a:r>
                    </a:p>
                  </a:txBody>
                  <a:tcPr marL="91461" marR="91461" marT="45701" marB="45701">
                    <a:solidFill>
                      <a:schemeClr val="accent2">
                        <a:lumMod val="60000"/>
                        <a:lumOff val="40000"/>
                      </a:schemeClr>
                    </a:solidFill>
                  </a:tcPr>
                </a:tc>
                <a:extLst>
                  <a:ext uri="{0D108BD9-81ED-4DB2-BD59-A6C34878D82A}">
                    <a16:rowId xmlns:a16="http://schemas.microsoft.com/office/drawing/2014/main" val="3107086863"/>
                  </a:ext>
                </a:extLst>
              </a:tr>
              <a:tr h="1152216">
                <a:tc>
                  <a:txBody>
                    <a:bodyPr/>
                    <a:lstStyle/>
                    <a:p>
                      <a:r>
                        <a:rPr lang="ru-RU" sz="1600" dirty="0"/>
                        <a:t>13</a:t>
                      </a:r>
                      <a:endParaRPr lang="en-GB" sz="1600" dirty="0"/>
                    </a:p>
                  </a:txBody>
                  <a:tcPr marL="91461" marR="91461" marT="45701" marB="45701">
                    <a:solidFill>
                      <a:schemeClr val="accent2">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t>Feedback </a:t>
                      </a:r>
                      <a:r>
                        <a:rPr lang="en-GB" sz="1800" baseline="0" dirty="0"/>
                        <a:t>and Enquiry form page</a:t>
                      </a:r>
                      <a:endParaRPr lang="en-GB" sz="1800" dirty="0"/>
                    </a:p>
                  </a:txBody>
                  <a:tcPr marL="91461" marR="91461" marT="45701" marB="45701">
                    <a:solidFill>
                      <a:schemeClr val="accent2">
                        <a:lumMod val="60000"/>
                        <a:lumOff val="40000"/>
                      </a:schemeClr>
                    </a:solidFill>
                  </a:tcPr>
                </a:tc>
                <a:tc>
                  <a:txBody>
                    <a:bodyPr/>
                    <a:lstStyle/>
                    <a:p>
                      <a:r>
                        <a:rPr lang="en-GB" dirty="0"/>
                        <a:t>Do links to social media work</a:t>
                      </a:r>
                    </a:p>
                  </a:txBody>
                  <a:tcPr marL="91461" marR="91461" marT="45701" marB="45701">
                    <a:solidFill>
                      <a:schemeClr val="accent2">
                        <a:lumMod val="60000"/>
                        <a:lumOff val="40000"/>
                      </a:schemeClr>
                    </a:solidFill>
                  </a:tcPr>
                </a:tc>
                <a:tc>
                  <a:txBody>
                    <a:bodyPr/>
                    <a:lstStyle/>
                    <a:p>
                      <a:r>
                        <a:rPr lang="en-GB" dirty="0"/>
                        <a:t>Links should lead the user to the appropriate social media sites</a:t>
                      </a:r>
                    </a:p>
                  </a:txBody>
                  <a:tcPr marL="91461" marR="91461" marT="45701" marB="45701">
                    <a:solidFill>
                      <a:schemeClr val="accent2">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000" dirty="0"/>
                        <a:t>It leads the user to the appropriate social media sites</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GB" sz="1000" dirty="0"/>
                    </a:p>
                  </a:txBody>
                  <a:tcPr marL="91461" marR="91461" marT="45701" marB="45701" anchor="ct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GB" sz="1000" dirty="0"/>
                    </a:p>
                  </a:txBody>
                  <a:tcPr marL="91461" marR="91461" marT="45701" marB="45701" anchor="ctr">
                    <a:solidFill>
                      <a:schemeClr val="accent2">
                        <a:lumMod val="60000"/>
                        <a:lumOff val="40000"/>
                      </a:schemeClr>
                    </a:solidFill>
                  </a:tcPr>
                </a:tc>
                <a:tc>
                  <a:txBody>
                    <a:bodyPr/>
                    <a:lstStyle/>
                    <a:p>
                      <a:r>
                        <a:rPr lang="en-GB" dirty="0"/>
                        <a:t>The user is expected to be able to follow the association through social media and receive news from there.</a:t>
                      </a:r>
                    </a:p>
                  </a:txBody>
                  <a:tcPr marL="91461" marR="91461" marT="45701" marB="45701">
                    <a:solidFill>
                      <a:schemeClr val="accent2">
                        <a:lumMod val="60000"/>
                        <a:lumOff val="40000"/>
                      </a:schemeClr>
                    </a:solidFill>
                  </a:tcPr>
                </a:tc>
                <a:extLst>
                  <a:ext uri="{0D108BD9-81ED-4DB2-BD59-A6C34878D82A}">
                    <a16:rowId xmlns:a16="http://schemas.microsoft.com/office/drawing/2014/main" val="3867868932"/>
                  </a:ext>
                </a:extLst>
              </a:tr>
              <a:tr h="886311">
                <a:tc>
                  <a:txBody>
                    <a:bodyPr/>
                    <a:lstStyle/>
                    <a:p>
                      <a:r>
                        <a:rPr lang="ru-RU" sz="1600" dirty="0"/>
                        <a:t>14</a:t>
                      </a:r>
                      <a:endParaRPr lang="en-GB" sz="1600" dirty="0"/>
                    </a:p>
                  </a:txBody>
                  <a:tcPr marL="91461" marR="91461" marT="45701" marB="45701">
                    <a:solidFill>
                      <a:schemeClr val="accent2">
                        <a:lumMod val="60000"/>
                        <a:lumOff val="40000"/>
                      </a:schemeClr>
                    </a:solidFill>
                  </a:tcPr>
                </a:tc>
                <a:tc>
                  <a:txBody>
                    <a:bodyPr/>
                    <a:lstStyle/>
                    <a:p>
                      <a:r>
                        <a:rPr lang="en-GB" sz="1800" dirty="0"/>
                        <a:t>About us</a:t>
                      </a:r>
                    </a:p>
                  </a:txBody>
                  <a:tcPr marL="91461" marR="91461" marT="45701" marB="45701">
                    <a:solidFill>
                      <a:schemeClr val="accent2">
                        <a:lumMod val="60000"/>
                        <a:lumOff val="40000"/>
                      </a:schemeClr>
                    </a:solidFill>
                  </a:tcPr>
                </a:tc>
                <a:tc>
                  <a:txBody>
                    <a:bodyPr/>
                    <a:lstStyle/>
                    <a:p>
                      <a:r>
                        <a:rPr lang="en-GB" dirty="0"/>
                        <a:t>Map link check </a:t>
                      </a:r>
                    </a:p>
                  </a:txBody>
                  <a:tcPr marL="91461" marR="91461" marT="45701" marB="45701">
                    <a:solidFill>
                      <a:schemeClr val="accent2">
                        <a:lumMod val="60000"/>
                        <a:lumOff val="40000"/>
                      </a:schemeClr>
                    </a:solidFill>
                  </a:tcPr>
                </a:tc>
                <a:tc>
                  <a:txBody>
                    <a:bodyPr/>
                    <a:lstStyle/>
                    <a:p>
                      <a:r>
                        <a:rPr lang="en-GB" dirty="0"/>
                        <a:t>The link should lead to googl</a:t>
                      </a:r>
                      <a:r>
                        <a:rPr lang="en-GB" baseline="0" dirty="0"/>
                        <a:t>e maps (In new tab)</a:t>
                      </a:r>
                      <a:endParaRPr lang="en-GB" dirty="0"/>
                    </a:p>
                  </a:txBody>
                  <a:tcPr marL="91461" marR="91461" marT="45701" marB="45701">
                    <a:solidFill>
                      <a:schemeClr val="accent2">
                        <a:lumMod val="60000"/>
                        <a:lumOff val="40000"/>
                      </a:schemeClr>
                    </a:solidFill>
                  </a:tcPr>
                </a:tc>
                <a:tc>
                  <a:txBody>
                    <a:bodyPr/>
                    <a:lstStyle/>
                    <a:p>
                      <a:pPr algn="ctr"/>
                      <a:r>
                        <a:rPr lang="en-GB" sz="1000" dirty="0"/>
                        <a:t>It leads to google maps (in</a:t>
                      </a:r>
                      <a:r>
                        <a:rPr lang="en-GB" sz="1000" baseline="0" dirty="0"/>
                        <a:t> new tab)</a:t>
                      </a:r>
                      <a:endParaRPr lang="en-GB" sz="1000" dirty="0"/>
                    </a:p>
                  </a:txBody>
                  <a:tcPr marL="91461" marR="91461" marT="45701" marB="45701" anchor="ctr">
                    <a:solidFill>
                      <a:srgbClr val="92D050"/>
                    </a:solidFill>
                  </a:tcPr>
                </a:tc>
                <a:tc>
                  <a:txBody>
                    <a:bodyPr/>
                    <a:lstStyle/>
                    <a:p>
                      <a:pPr algn="ctr"/>
                      <a:endParaRPr lang="en-GB" sz="1000" dirty="0"/>
                    </a:p>
                  </a:txBody>
                  <a:tcPr marL="91461" marR="91461" marT="45701" marB="45701" anchor="ctr">
                    <a:solidFill>
                      <a:schemeClr val="accent2">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So that the user understands where the Young Artists Association is located.</a:t>
                      </a:r>
                    </a:p>
                  </a:txBody>
                  <a:tcPr marL="91461" marR="91461" marT="45701" marB="45701">
                    <a:solidFill>
                      <a:schemeClr val="accent2">
                        <a:lumMod val="60000"/>
                        <a:lumOff val="40000"/>
                      </a:schemeClr>
                    </a:solidFill>
                  </a:tcPr>
                </a:tc>
                <a:extLst>
                  <a:ext uri="{0D108BD9-81ED-4DB2-BD59-A6C34878D82A}">
                    <a16:rowId xmlns:a16="http://schemas.microsoft.com/office/drawing/2014/main" val="835294816"/>
                  </a:ext>
                </a:extLst>
              </a:tr>
              <a:tr h="797676">
                <a:tc>
                  <a:txBody>
                    <a:bodyPr/>
                    <a:lstStyle/>
                    <a:p>
                      <a:r>
                        <a:rPr lang="en-GB" sz="1600" dirty="0"/>
                        <a:t>15</a:t>
                      </a:r>
                    </a:p>
                  </a:txBody>
                  <a:tcPr marL="91461" marR="91461" marT="45701" marB="45701">
                    <a:solidFill>
                      <a:schemeClr val="accent2">
                        <a:lumMod val="60000"/>
                        <a:lumOff val="40000"/>
                      </a:schemeClr>
                    </a:solidFill>
                  </a:tcPr>
                </a:tc>
                <a:tc>
                  <a:txBody>
                    <a:bodyPr/>
                    <a:lstStyle/>
                    <a:p>
                      <a:r>
                        <a:rPr lang="en-GB" sz="1800" dirty="0"/>
                        <a:t>All Pages </a:t>
                      </a:r>
                    </a:p>
                  </a:txBody>
                  <a:tcPr marL="91461" marR="91461" marT="45701" marB="45701">
                    <a:solidFill>
                      <a:schemeClr val="accent2">
                        <a:lumMod val="60000"/>
                        <a:lumOff val="40000"/>
                      </a:schemeClr>
                    </a:solidFill>
                  </a:tcPr>
                </a:tc>
                <a:tc>
                  <a:txBody>
                    <a:bodyPr/>
                    <a:lstStyle/>
                    <a:p>
                      <a:r>
                        <a:rPr lang="en-GB" sz="1600" dirty="0"/>
                        <a:t>Accessibility</a:t>
                      </a:r>
                      <a:r>
                        <a:rPr lang="en-GB" sz="1600" baseline="0" dirty="0"/>
                        <a:t> check</a:t>
                      </a:r>
                      <a:endParaRPr lang="en-GB" sz="1600" dirty="0"/>
                    </a:p>
                  </a:txBody>
                  <a:tcPr marL="91461" marR="91461" marT="45701" marB="45701">
                    <a:solidFill>
                      <a:schemeClr val="accent2">
                        <a:lumMod val="60000"/>
                        <a:lumOff val="40000"/>
                      </a:schemeClr>
                    </a:solidFill>
                  </a:tcPr>
                </a:tc>
                <a:tc>
                  <a:txBody>
                    <a:bodyPr/>
                    <a:lstStyle/>
                    <a:p>
                      <a:r>
                        <a:rPr lang="en-GB" sz="1600" dirty="0"/>
                        <a:t>Readable</a:t>
                      </a:r>
                      <a:r>
                        <a:rPr lang="en-GB" sz="1600" baseline="0" dirty="0"/>
                        <a:t> text on all pages</a:t>
                      </a:r>
                      <a:endParaRPr lang="en-GB" sz="1600" dirty="0"/>
                    </a:p>
                  </a:txBody>
                  <a:tcPr marL="91461" marR="91461" marT="45701" marB="45701">
                    <a:solidFill>
                      <a:schemeClr val="accent2">
                        <a:lumMod val="60000"/>
                        <a:lumOff val="40000"/>
                      </a:schemeClr>
                    </a:solidFill>
                  </a:tcPr>
                </a:tc>
                <a:tc>
                  <a:txBody>
                    <a:bodyPr/>
                    <a:lstStyle/>
                    <a:p>
                      <a:pPr algn="ctr"/>
                      <a:r>
                        <a:rPr lang="en-GB" sz="1000" dirty="0"/>
                        <a:t>Most of text</a:t>
                      </a:r>
                      <a:r>
                        <a:rPr lang="en-GB" sz="1000" baseline="0" dirty="0"/>
                        <a:t> is small so user cannot read it.</a:t>
                      </a:r>
                      <a:endParaRPr lang="en-GB" sz="1000" dirty="0"/>
                    </a:p>
                  </a:txBody>
                  <a:tcPr marL="91461" marR="91461" marT="45701" marB="45701" anchor="ctr">
                    <a:solidFill>
                      <a:schemeClr val="accent1">
                        <a:lumMod val="60000"/>
                        <a:lumOff val="40000"/>
                      </a:schemeClr>
                    </a:solidFill>
                  </a:tcPr>
                </a:tc>
                <a:tc>
                  <a:txBody>
                    <a:bodyPr/>
                    <a:lstStyle/>
                    <a:p>
                      <a:pPr algn="ctr"/>
                      <a:endParaRPr lang="en-GB" sz="1000" dirty="0"/>
                    </a:p>
                  </a:txBody>
                  <a:tcPr marL="91461" marR="91461" marT="45701" marB="45701" anchor="ctr">
                    <a:solidFill>
                      <a:schemeClr val="accent2">
                        <a:lumMod val="60000"/>
                        <a:lumOff val="40000"/>
                      </a:schemeClr>
                    </a:solidFill>
                  </a:tcPr>
                </a:tc>
                <a:tc>
                  <a:txBody>
                    <a:bodyPr/>
                    <a:lstStyle/>
                    <a:p>
                      <a:r>
                        <a:rPr lang="en-GB" sz="1600" dirty="0"/>
                        <a:t>All text should</a:t>
                      </a:r>
                      <a:r>
                        <a:rPr lang="en-GB" sz="1600" baseline="0" dirty="0"/>
                        <a:t> be readable</a:t>
                      </a:r>
                    </a:p>
                    <a:p>
                      <a:r>
                        <a:rPr lang="en-GB" sz="1600" baseline="0" dirty="0"/>
                        <a:t>And understandable for people</a:t>
                      </a:r>
                      <a:endParaRPr lang="en-GB" sz="1600" dirty="0"/>
                    </a:p>
                    <a:p>
                      <a:endParaRPr lang="en-GB" sz="1600" dirty="0"/>
                    </a:p>
                  </a:txBody>
                  <a:tcPr marL="91461" marR="91461" marT="45701" marB="45701">
                    <a:solidFill>
                      <a:schemeClr val="accent2">
                        <a:lumMod val="60000"/>
                        <a:lumOff val="40000"/>
                      </a:schemeClr>
                    </a:solidFill>
                  </a:tcPr>
                </a:tc>
                <a:extLst>
                  <a:ext uri="{0D108BD9-81ED-4DB2-BD59-A6C34878D82A}">
                    <a16:rowId xmlns:a16="http://schemas.microsoft.com/office/drawing/2014/main" val="577040244"/>
                  </a:ext>
                </a:extLst>
              </a:tr>
              <a:tr h="797676">
                <a:tc>
                  <a:txBody>
                    <a:bodyPr/>
                    <a:lstStyle/>
                    <a:p>
                      <a:r>
                        <a:rPr lang="en-GB" sz="1600" dirty="0"/>
                        <a:t>16</a:t>
                      </a:r>
                    </a:p>
                  </a:txBody>
                  <a:tcPr marL="91461" marR="91461" marT="45701" marB="45701">
                    <a:solidFill>
                      <a:schemeClr val="accent2">
                        <a:lumMod val="60000"/>
                        <a:lumOff val="40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sz="1800" b="0" dirty="0"/>
                        <a:t>Enquiry form</a:t>
                      </a:r>
                    </a:p>
                    <a:p>
                      <a:endParaRPr lang="en-GB" sz="1800" dirty="0"/>
                    </a:p>
                  </a:txBody>
                  <a:tcPr marL="91461" marR="91461" marT="45701" marB="45701">
                    <a:solidFill>
                      <a:schemeClr val="accent2">
                        <a:lumMod val="60000"/>
                        <a:lumOff val="40000"/>
                      </a:schemeClr>
                    </a:solidFill>
                  </a:tcPr>
                </a:tc>
                <a:tc>
                  <a:txBody>
                    <a:bodyPr/>
                    <a:lstStyle/>
                    <a:p>
                      <a:r>
                        <a:rPr lang="en-GB" sz="1600" dirty="0"/>
                        <a:t>Data Validation </a:t>
                      </a:r>
                    </a:p>
                  </a:txBody>
                  <a:tcPr marL="91461" marR="91461" marT="45701" marB="45701">
                    <a:solidFill>
                      <a:schemeClr val="accent2">
                        <a:lumMod val="60000"/>
                        <a:lumOff val="40000"/>
                      </a:schemeClr>
                    </a:solidFill>
                  </a:tcPr>
                </a:tc>
                <a:tc>
                  <a:txBody>
                    <a:bodyPr/>
                    <a:lstStyle/>
                    <a:p>
                      <a:r>
                        <a:rPr lang="en-GB" sz="1600" dirty="0"/>
                        <a:t>Name and Surname field must include only letters,</a:t>
                      </a:r>
                      <a:r>
                        <a:rPr lang="en-GB" sz="1600" baseline="0" dirty="0"/>
                        <a:t> email must include “@” and the phone number must include only digits.</a:t>
                      </a:r>
                      <a:endParaRPr lang="en-GB" sz="1600" dirty="0"/>
                    </a:p>
                  </a:txBody>
                  <a:tcPr marL="91461" marR="91461" marT="45701" marB="45701">
                    <a:solidFill>
                      <a:schemeClr val="accent2">
                        <a:lumMod val="60000"/>
                        <a:lumOff val="40000"/>
                      </a:schemeClr>
                    </a:solidFill>
                  </a:tcPr>
                </a:tc>
                <a:tc>
                  <a:txBody>
                    <a:bodyPr/>
                    <a:lstStyle/>
                    <a:p>
                      <a:pPr algn="ctr"/>
                      <a:r>
                        <a:rPr lang="en-US" sz="1000" dirty="0"/>
                        <a:t>Data</a:t>
                      </a:r>
                      <a:r>
                        <a:rPr lang="en-US" sz="1000" baseline="0" dirty="0"/>
                        <a:t> Validation doesn’t work at all.</a:t>
                      </a:r>
                      <a:endParaRPr lang="en-GB" sz="1000" dirty="0"/>
                    </a:p>
                  </a:txBody>
                  <a:tcPr marL="91461" marR="91461" marT="45701" marB="45701" anchor="ctr">
                    <a:solidFill>
                      <a:schemeClr val="accent1">
                        <a:lumMod val="60000"/>
                        <a:lumOff val="40000"/>
                      </a:schemeClr>
                    </a:solidFill>
                  </a:tcPr>
                </a:tc>
                <a:tc>
                  <a:txBody>
                    <a:bodyPr/>
                    <a:lstStyle/>
                    <a:p>
                      <a:pPr algn="ctr"/>
                      <a:endParaRPr lang="en-GB" sz="1000" dirty="0"/>
                    </a:p>
                  </a:txBody>
                  <a:tcPr marL="91461" marR="91461" marT="45701" marB="45701" anchor="ctr">
                    <a:solidFill>
                      <a:schemeClr val="accent2">
                        <a:lumMod val="60000"/>
                        <a:lumOff val="40000"/>
                      </a:schemeClr>
                    </a:solidFill>
                  </a:tcPr>
                </a:tc>
                <a:tc>
                  <a:txBody>
                    <a:bodyPr/>
                    <a:lstStyle/>
                    <a:p>
                      <a:r>
                        <a:rPr lang="en-GB" sz="1600" dirty="0"/>
                        <a:t>If user won’t</a:t>
                      </a:r>
                      <a:r>
                        <a:rPr lang="en-GB" sz="1600" baseline="0" dirty="0"/>
                        <a:t> put “@” in his email, the staff won’t receive the email. The same with phone number. If phone number will be with the letter, staff won’t be able to call. The same with Name and Surname because if user will put “123” in Name/Username field, staff won’t know how to talk to him.</a:t>
                      </a:r>
                      <a:endParaRPr lang="en-GB" sz="1600" dirty="0"/>
                    </a:p>
                  </a:txBody>
                  <a:tcPr marL="91461" marR="91461" marT="45701" marB="45701">
                    <a:solidFill>
                      <a:schemeClr val="accent2">
                        <a:lumMod val="60000"/>
                        <a:lumOff val="40000"/>
                      </a:schemeClr>
                    </a:solidFill>
                  </a:tcPr>
                </a:tc>
                <a:extLst>
                  <a:ext uri="{0D108BD9-81ED-4DB2-BD59-A6C34878D82A}">
                    <a16:rowId xmlns:a16="http://schemas.microsoft.com/office/drawing/2014/main" val="610880366"/>
                  </a:ext>
                </a:extLst>
              </a:tr>
            </a:tbl>
          </a:graphicData>
        </a:graphic>
      </p:graphicFrame>
      <p:pic>
        <p:nvPicPr>
          <p:cNvPr id="2" name="Picture 1"/>
          <p:cNvPicPr>
            <a:picLocks noChangeAspect="1"/>
          </p:cNvPicPr>
          <p:nvPr/>
        </p:nvPicPr>
        <p:blipFill>
          <a:blip r:embed="rId3"/>
          <a:stretch>
            <a:fillRect/>
          </a:stretch>
        </p:blipFill>
        <p:spPr>
          <a:xfrm>
            <a:off x="8948290" y="1409548"/>
            <a:ext cx="1633985" cy="866928"/>
          </a:xfrm>
          <a:prstGeom prst="rect">
            <a:avLst/>
          </a:prstGeom>
        </p:spPr>
      </p:pic>
      <p:pic>
        <p:nvPicPr>
          <p:cNvPr id="3" name="Picture 2"/>
          <p:cNvPicPr>
            <a:picLocks noChangeAspect="1"/>
          </p:cNvPicPr>
          <p:nvPr/>
        </p:nvPicPr>
        <p:blipFill>
          <a:blip r:embed="rId4"/>
          <a:stretch>
            <a:fillRect/>
          </a:stretch>
        </p:blipFill>
        <p:spPr>
          <a:xfrm>
            <a:off x="8948290" y="508001"/>
            <a:ext cx="1633985" cy="727634"/>
          </a:xfrm>
          <a:prstGeom prst="rect">
            <a:avLst/>
          </a:prstGeom>
        </p:spPr>
      </p:pic>
      <p:pic>
        <p:nvPicPr>
          <p:cNvPr id="5" name="Picture 4"/>
          <p:cNvPicPr>
            <a:picLocks noChangeAspect="1"/>
          </p:cNvPicPr>
          <p:nvPr/>
        </p:nvPicPr>
        <p:blipFill>
          <a:blip r:embed="rId5"/>
          <a:stretch>
            <a:fillRect/>
          </a:stretch>
        </p:blipFill>
        <p:spPr>
          <a:xfrm>
            <a:off x="8948290" y="2276476"/>
            <a:ext cx="1633985" cy="513081"/>
          </a:xfrm>
          <a:prstGeom prst="rect">
            <a:avLst/>
          </a:prstGeom>
        </p:spPr>
      </p:pic>
      <p:pic>
        <p:nvPicPr>
          <p:cNvPr id="6" name="Picture 5"/>
          <p:cNvPicPr>
            <a:picLocks noChangeAspect="1"/>
          </p:cNvPicPr>
          <p:nvPr/>
        </p:nvPicPr>
        <p:blipFill>
          <a:blip r:embed="rId6"/>
          <a:stretch>
            <a:fillRect/>
          </a:stretch>
        </p:blipFill>
        <p:spPr>
          <a:xfrm>
            <a:off x="8948290" y="2789558"/>
            <a:ext cx="1633985" cy="956030"/>
          </a:xfrm>
          <a:prstGeom prst="rect">
            <a:avLst/>
          </a:prstGeom>
        </p:spPr>
      </p:pic>
      <p:pic>
        <p:nvPicPr>
          <p:cNvPr id="7" name="Picture 6"/>
          <p:cNvPicPr>
            <a:picLocks noChangeAspect="1"/>
          </p:cNvPicPr>
          <p:nvPr/>
        </p:nvPicPr>
        <p:blipFill>
          <a:blip r:embed="rId7"/>
          <a:stretch>
            <a:fillRect/>
          </a:stretch>
        </p:blipFill>
        <p:spPr>
          <a:xfrm>
            <a:off x="8948290" y="4857711"/>
            <a:ext cx="623960" cy="332015"/>
          </a:xfrm>
          <a:prstGeom prst="rect">
            <a:avLst/>
          </a:prstGeom>
        </p:spPr>
      </p:pic>
      <p:pic>
        <p:nvPicPr>
          <p:cNvPr id="9" name="Picture 8"/>
          <p:cNvPicPr>
            <a:picLocks noChangeAspect="1"/>
          </p:cNvPicPr>
          <p:nvPr/>
        </p:nvPicPr>
        <p:blipFill>
          <a:blip r:embed="rId7"/>
          <a:stretch>
            <a:fillRect/>
          </a:stretch>
        </p:blipFill>
        <p:spPr>
          <a:xfrm>
            <a:off x="9958315" y="4865837"/>
            <a:ext cx="623960" cy="332015"/>
          </a:xfrm>
          <a:prstGeom prst="rect">
            <a:avLst/>
          </a:prstGeom>
        </p:spPr>
      </p:pic>
      <p:pic>
        <p:nvPicPr>
          <p:cNvPr id="11" name="Picture 10"/>
          <p:cNvPicPr>
            <a:picLocks noChangeAspect="1"/>
          </p:cNvPicPr>
          <p:nvPr/>
        </p:nvPicPr>
        <p:blipFill>
          <a:blip r:embed="rId8"/>
          <a:stretch>
            <a:fillRect/>
          </a:stretch>
        </p:blipFill>
        <p:spPr>
          <a:xfrm>
            <a:off x="8948290" y="3892699"/>
            <a:ext cx="1633985" cy="622151"/>
          </a:xfrm>
          <a:prstGeom prst="rect">
            <a:avLst/>
          </a:prstGeom>
        </p:spPr>
      </p:pic>
      <p:pic>
        <p:nvPicPr>
          <p:cNvPr id="12" name="Picture 11"/>
          <p:cNvPicPr>
            <a:picLocks noChangeAspect="1"/>
          </p:cNvPicPr>
          <p:nvPr/>
        </p:nvPicPr>
        <p:blipFill>
          <a:blip r:embed="rId9"/>
          <a:stretch>
            <a:fillRect/>
          </a:stretch>
        </p:blipFill>
        <p:spPr>
          <a:xfrm>
            <a:off x="8949805" y="7852724"/>
            <a:ext cx="1632470" cy="1032427"/>
          </a:xfrm>
          <a:prstGeom prst="rect">
            <a:avLst/>
          </a:prstGeom>
        </p:spPr>
      </p:pic>
      <p:pic>
        <p:nvPicPr>
          <p:cNvPr id="13" name="Picture 12"/>
          <p:cNvPicPr>
            <a:picLocks noChangeAspect="1"/>
          </p:cNvPicPr>
          <p:nvPr/>
        </p:nvPicPr>
        <p:blipFill>
          <a:blip r:embed="rId10"/>
          <a:stretch>
            <a:fillRect/>
          </a:stretch>
        </p:blipFill>
        <p:spPr>
          <a:xfrm>
            <a:off x="8948290" y="8885151"/>
            <a:ext cx="1648200" cy="2500458"/>
          </a:xfrm>
          <a:prstGeom prst="rect">
            <a:avLst/>
          </a:prstGeom>
        </p:spPr>
      </p:pic>
      <p:pic>
        <p:nvPicPr>
          <p:cNvPr id="14" name="Picture 13"/>
          <p:cNvPicPr>
            <a:picLocks noChangeAspect="1"/>
          </p:cNvPicPr>
          <p:nvPr/>
        </p:nvPicPr>
        <p:blipFill>
          <a:blip r:embed="rId11"/>
          <a:stretch>
            <a:fillRect/>
          </a:stretch>
        </p:blipFill>
        <p:spPr>
          <a:xfrm>
            <a:off x="8948290" y="6720906"/>
            <a:ext cx="1633985" cy="362556"/>
          </a:xfrm>
          <a:prstGeom prst="rect">
            <a:avLst/>
          </a:prstGeom>
        </p:spPr>
      </p:pic>
      <p:pic>
        <p:nvPicPr>
          <p:cNvPr id="15" name="Picture 14"/>
          <p:cNvPicPr>
            <a:picLocks noChangeAspect="1"/>
          </p:cNvPicPr>
          <p:nvPr/>
        </p:nvPicPr>
        <p:blipFill>
          <a:blip r:embed="rId12"/>
          <a:stretch>
            <a:fillRect/>
          </a:stretch>
        </p:blipFill>
        <p:spPr>
          <a:xfrm>
            <a:off x="8948290" y="7056392"/>
            <a:ext cx="1633985" cy="800714"/>
          </a:xfrm>
          <a:prstGeom prst="rect">
            <a:avLst/>
          </a:prstGeom>
        </p:spPr>
      </p:pic>
      <p:pic>
        <p:nvPicPr>
          <p:cNvPr id="16" name="Picture 15"/>
          <p:cNvPicPr>
            <a:picLocks noChangeAspect="1"/>
          </p:cNvPicPr>
          <p:nvPr/>
        </p:nvPicPr>
        <p:blipFill>
          <a:blip r:embed="rId13"/>
          <a:stretch>
            <a:fillRect/>
          </a:stretch>
        </p:blipFill>
        <p:spPr>
          <a:xfrm>
            <a:off x="8948290" y="5197852"/>
            <a:ext cx="1665138" cy="568261"/>
          </a:xfrm>
          <a:prstGeom prst="rect">
            <a:avLst/>
          </a:prstGeom>
        </p:spPr>
      </p:pic>
      <p:pic>
        <p:nvPicPr>
          <p:cNvPr id="17" name="Picture 16"/>
          <p:cNvPicPr>
            <a:picLocks noChangeAspect="1"/>
          </p:cNvPicPr>
          <p:nvPr/>
        </p:nvPicPr>
        <p:blipFill>
          <a:blip r:embed="rId14"/>
          <a:stretch>
            <a:fillRect/>
          </a:stretch>
        </p:blipFill>
        <p:spPr>
          <a:xfrm>
            <a:off x="8948290" y="5947263"/>
            <a:ext cx="1633985" cy="442720"/>
          </a:xfrm>
          <a:prstGeom prst="rect">
            <a:avLst/>
          </a:prstGeom>
        </p:spPr>
      </p:pic>
    </p:spTree>
    <p:extLst>
      <p:ext uri="{BB962C8B-B14F-4D97-AF65-F5344CB8AC3E}">
        <p14:creationId xmlns:p14="http://schemas.microsoft.com/office/powerpoint/2010/main" val="42756436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Test questions to the tester.</a:t>
            </a:r>
          </a:p>
        </p:txBody>
      </p:sp>
      <p:sp>
        <p:nvSpPr>
          <p:cNvPr id="3" name="Content Placeholder 2"/>
          <p:cNvSpPr>
            <a:spLocks noGrp="1"/>
          </p:cNvSpPr>
          <p:nvPr>
            <p:ph idx="1"/>
          </p:nvPr>
        </p:nvSpPr>
        <p:spPr>
          <a:xfrm>
            <a:off x="1151792" y="1344705"/>
            <a:ext cx="8899042" cy="4379087"/>
          </a:xfrm>
        </p:spPr>
        <p:txBody>
          <a:bodyPr>
            <a:normAutofit fontScale="85000" lnSpcReduction="10000"/>
          </a:bodyPr>
          <a:lstStyle/>
          <a:p>
            <a:r>
              <a:rPr lang="en-GB" dirty="0"/>
              <a:t>1. Spellings and grammars are correct? </a:t>
            </a:r>
          </a:p>
          <a:p>
            <a:pPr marL="0" indent="0">
              <a:buNone/>
            </a:pPr>
            <a:r>
              <a:rPr lang="en-GB" dirty="0"/>
              <a:t>	Yes it does.</a:t>
            </a:r>
          </a:p>
          <a:p>
            <a:r>
              <a:rPr lang="en-GB" dirty="0"/>
              <a:t>2. Can you fill the forms (Do you understand why not)?</a:t>
            </a:r>
          </a:p>
          <a:p>
            <a:pPr marL="0" indent="0">
              <a:buNone/>
            </a:pPr>
            <a:r>
              <a:rPr lang="en-GB" dirty="0"/>
              <a:t>	Yes you can.</a:t>
            </a:r>
          </a:p>
          <a:p>
            <a:r>
              <a:rPr lang="en-GB" dirty="0"/>
              <a:t>3. Is all text on the website readable?</a:t>
            </a:r>
          </a:p>
          <a:p>
            <a:pPr marL="0" indent="0">
              <a:buNone/>
            </a:pPr>
            <a:r>
              <a:rPr lang="en-GB" dirty="0"/>
              <a:t>	It should be a bit bigger for people who have trouble reading small 	writing .</a:t>
            </a:r>
          </a:p>
          <a:p>
            <a:r>
              <a:rPr lang="en-GB" dirty="0"/>
              <a:t>4. Does the slideshow looks normal (Does it work normally?)</a:t>
            </a:r>
          </a:p>
          <a:p>
            <a:pPr marL="0" indent="0">
              <a:buNone/>
            </a:pPr>
            <a:r>
              <a:rPr lang="en-GB" dirty="0"/>
              <a:t>	Yes it works great.</a:t>
            </a:r>
          </a:p>
          <a:p>
            <a:r>
              <a:rPr lang="en-GB" dirty="0"/>
              <a:t>5. Do all pages load fast? (No freezes?)</a:t>
            </a:r>
          </a:p>
          <a:p>
            <a:pPr marL="457200" lvl="1" indent="0">
              <a:buNone/>
            </a:pPr>
            <a:r>
              <a:rPr lang="en-GB" sz="2000" dirty="0"/>
              <a:t>They work.</a:t>
            </a:r>
          </a:p>
          <a:p>
            <a:r>
              <a:rPr lang="en-GB" dirty="0"/>
              <a:t>6. Does form have a Data Validation?</a:t>
            </a:r>
          </a:p>
          <a:p>
            <a:pPr marL="0" indent="0">
              <a:buNone/>
            </a:pPr>
            <a:r>
              <a:rPr lang="en-GB" dirty="0"/>
              <a:t>	It doesn’t. Kyryl need to add Data Validation.</a:t>
            </a:r>
          </a:p>
        </p:txBody>
      </p:sp>
      <p:sp>
        <p:nvSpPr>
          <p:cNvPr id="4" name="TextBox 3"/>
          <p:cNvSpPr txBox="1"/>
          <p:nvPr/>
        </p:nvSpPr>
        <p:spPr>
          <a:xfrm>
            <a:off x="0" y="6211669"/>
            <a:ext cx="6695466" cy="646331"/>
          </a:xfrm>
          <a:prstGeom prst="rect">
            <a:avLst/>
          </a:prstGeom>
          <a:noFill/>
        </p:spPr>
        <p:txBody>
          <a:bodyPr wrap="square" rtlCol="0">
            <a:spAutoFit/>
          </a:bodyPr>
          <a:lstStyle/>
          <a:p>
            <a:r>
              <a:rPr lang="en-GB" dirty="0"/>
              <a:t>I need to make text bigger.</a:t>
            </a:r>
          </a:p>
          <a:p>
            <a:r>
              <a:rPr lang="en-GB" dirty="0"/>
              <a:t>I need to add Data Validation in my forms.</a:t>
            </a:r>
          </a:p>
        </p:txBody>
      </p:sp>
      <p:sp>
        <p:nvSpPr>
          <p:cNvPr id="5" name="TextBox 4"/>
          <p:cNvSpPr txBox="1"/>
          <p:nvPr/>
        </p:nvSpPr>
        <p:spPr>
          <a:xfrm>
            <a:off x="9144000" y="6410744"/>
            <a:ext cx="3048000" cy="369332"/>
          </a:xfrm>
          <a:prstGeom prst="rect">
            <a:avLst/>
          </a:prstGeom>
          <a:noFill/>
        </p:spPr>
        <p:txBody>
          <a:bodyPr wrap="square" rtlCol="0">
            <a:spAutoFit/>
          </a:bodyPr>
          <a:lstStyle/>
          <a:p>
            <a:r>
              <a:rPr lang="en-GB" dirty="0"/>
              <a:t>Answered by Jake Finney</a:t>
            </a:r>
          </a:p>
        </p:txBody>
      </p:sp>
    </p:spTree>
    <p:extLst>
      <p:ext uri="{BB962C8B-B14F-4D97-AF65-F5344CB8AC3E}">
        <p14:creationId xmlns:p14="http://schemas.microsoft.com/office/powerpoint/2010/main" val="39248919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9404723" cy="658906"/>
          </a:xfrm>
        </p:spPr>
        <p:txBody>
          <a:bodyPr/>
          <a:lstStyle/>
          <a:p>
            <a:r>
              <a:rPr lang="en-GB" dirty="0"/>
              <a:t>Test questions to the tester 2.</a:t>
            </a:r>
          </a:p>
        </p:txBody>
      </p:sp>
      <p:sp>
        <p:nvSpPr>
          <p:cNvPr id="3" name="Content Placeholder 2"/>
          <p:cNvSpPr>
            <a:spLocks noGrp="1"/>
          </p:cNvSpPr>
          <p:nvPr>
            <p:ph idx="1"/>
          </p:nvPr>
        </p:nvSpPr>
        <p:spPr>
          <a:xfrm>
            <a:off x="1151792" y="1344705"/>
            <a:ext cx="8899042" cy="4379087"/>
          </a:xfrm>
        </p:spPr>
        <p:txBody>
          <a:bodyPr>
            <a:normAutofit fontScale="92500" lnSpcReduction="20000"/>
          </a:bodyPr>
          <a:lstStyle/>
          <a:p>
            <a:r>
              <a:rPr lang="en-GB" dirty="0"/>
              <a:t>1. Do all images have alt?</a:t>
            </a:r>
          </a:p>
          <a:p>
            <a:pPr marL="0" indent="0">
              <a:buNone/>
            </a:pPr>
            <a:r>
              <a:rPr lang="en-GB" dirty="0"/>
              <a:t>	No, images in Artists page do not have alt.</a:t>
            </a:r>
          </a:p>
          <a:p>
            <a:r>
              <a:rPr lang="en-GB" dirty="0"/>
              <a:t>2. Do all links work and lead to relative pages?</a:t>
            </a:r>
          </a:p>
          <a:p>
            <a:pPr marL="0" indent="0">
              <a:buNone/>
            </a:pPr>
            <a:r>
              <a:rPr lang="en-GB" dirty="0"/>
              <a:t>	No, Arts and Crafts divs on the products page lead to shop page.</a:t>
            </a:r>
          </a:p>
          <a:p>
            <a:r>
              <a:rPr lang="en-GB" dirty="0"/>
              <a:t>3. Does map link work (leads you to the google maps)?</a:t>
            </a:r>
          </a:p>
          <a:p>
            <a:pPr marL="0" indent="0">
              <a:buNone/>
            </a:pPr>
            <a:r>
              <a:rPr lang="en-GB" dirty="0"/>
              <a:t>	It does work.</a:t>
            </a:r>
          </a:p>
          <a:p>
            <a:r>
              <a:rPr lang="en-GB" dirty="0"/>
              <a:t>4. Do all images work and display correctly?</a:t>
            </a:r>
          </a:p>
          <a:p>
            <a:pPr marL="0" indent="0">
              <a:buNone/>
            </a:pPr>
            <a:r>
              <a:rPr lang="en-GB" dirty="0"/>
              <a:t>	They are.</a:t>
            </a:r>
          </a:p>
          <a:p>
            <a:r>
              <a:rPr lang="en-GB" dirty="0"/>
              <a:t>5. Do submit buttons work?</a:t>
            </a:r>
          </a:p>
          <a:p>
            <a:pPr marL="0" indent="0">
              <a:buNone/>
            </a:pPr>
            <a:r>
              <a:rPr lang="en-GB" dirty="0"/>
              <a:t>	They do</a:t>
            </a:r>
          </a:p>
          <a:p>
            <a:r>
              <a:rPr lang="en-GB" dirty="0"/>
              <a:t>6. Does slideshow work?</a:t>
            </a:r>
          </a:p>
          <a:p>
            <a:pPr marL="0" indent="0">
              <a:buNone/>
            </a:pPr>
            <a:r>
              <a:rPr lang="en-GB" dirty="0"/>
              <a:t>	It works and it looks nice.</a:t>
            </a:r>
          </a:p>
        </p:txBody>
      </p:sp>
      <p:sp>
        <p:nvSpPr>
          <p:cNvPr id="4" name="TextBox 3"/>
          <p:cNvSpPr txBox="1"/>
          <p:nvPr/>
        </p:nvSpPr>
        <p:spPr>
          <a:xfrm>
            <a:off x="0" y="6211669"/>
            <a:ext cx="6695466" cy="646331"/>
          </a:xfrm>
          <a:prstGeom prst="rect">
            <a:avLst/>
          </a:prstGeom>
          <a:noFill/>
        </p:spPr>
        <p:txBody>
          <a:bodyPr wrap="square" rtlCol="0">
            <a:spAutoFit/>
          </a:bodyPr>
          <a:lstStyle/>
          <a:p>
            <a:r>
              <a:rPr lang="en-GB" dirty="0"/>
              <a:t>I need to add alts to the Artists page</a:t>
            </a:r>
          </a:p>
          <a:p>
            <a:r>
              <a:rPr lang="en-GB" dirty="0"/>
              <a:t>I need to fix links on the Product page.</a:t>
            </a:r>
          </a:p>
        </p:txBody>
      </p:sp>
      <p:sp>
        <p:nvSpPr>
          <p:cNvPr id="5" name="TextBox 4"/>
          <p:cNvSpPr txBox="1"/>
          <p:nvPr/>
        </p:nvSpPr>
        <p:spPr>
          <a:xfrm>
            <a:off x="8400102" y="6350168"/>
            <a:ext cx="3791898" cy="369332"/>
          </a:xfrm>
          <a:prstGeom prst="rect">
            <a:avLst/>
          </a:prstGeom>
          <a:noFill/>
        </p:spPr>
        <p:txBody>
          <a:bodyPr wrap="square" rtlCol="0">
            <a:spAutoFit/>
          </a:bodyPr>
          <a:lstStyle/>
          <a:p>
            <a:r>
              <a:rPr lang="en-GB" dirty="0"/>
              <a:t>Answered by Layton Woodward</a:t>
            </a:r>
          </a:p>
        </p:txBody>
      </p:sp>
    </p:spTree>
    <p:extLst>
      <p:ext uri="{BB962C8B-B14F-4D97-AF65-F5344CB8AC3E}">
        <p14:creationId xmlns:p14="http://schemas.microsoft.com/office/powerpoint/2010/main" val="86060227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Template>
  <TotalTime>298</TotalTime>
  <Words>2062</Words>
  <Application>Microsoft Office PowerPoint</Application>
  <PresentationFormat>Widescreen</PresentationFormat>
  <Paragraphs>269</Paragraphs>
  <Slides>15</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Arial</vt:lpstr>
      <vt:lpstr>Calibri</vt:lpstr>
      <vt:lpstr>Century Gothic</vt:lpstr>
      <vt:lpstr>Wingdings 3</vt:lpstr>
      <vt:lpstr>Ion</vt:lpstr>
      <vt:lpstr>Assignment 3 </vt:lpstr>
      <vt:lpstr>Sources and where I got them from...</vt:lpstr>
      <vt:lpstr>PowerPoint Presentation</vt:lpstr>
      <vt:lpstr>PowerPoint Presentation</vt:lpstr>
      <vt:lpstr>PowerPoint Presentation</vt:lpstr>
      <vt:lpstr>PowerPoint Presentation</vt:lpstr>
      <vt:lpstr>PowerPoint Presentation</vt:lpstr>
      <vt:lpstr>Test questions to the tester.</vt:lpstr>
      <vt:lpstr>Test questions to the tester 2.</vt:lpstr>
      <vt:lpstr>User Feedback</vt:lpstr>
      <vt:lpstr>Making Text bigger</vt:lpstr>
      <vt:lpstr>Making Data Validation </vt:lpstr>
      <vt:lpstr>Fixing alts on the Artists page</vt:lpstr>
      <vt:lpstr>Fixing Arts and Crafts link on the Products page</vt:lpstr>
      <vt:lpstr>Making headers start and end visible.</vt:lpstr>
    </vt:vector>
  </TitlesOfParts>
  <Company>Newcastle and Stafford Colleges Group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Kyryl Masalov</dc:creator>
  <cp:lastModifiedBy>Масалов Кирилл</cp:lastModifiedBy>
  <cp:revision>36</cp:revision>
  <dcterms:created xsi:type="dcterms:W3CDTF">2023-12-01T15:34:57Z</dcterms:created>
  <dcterms:modified xsi:type="dcterms:W3CDTF">2023-12-15T19:11:31Z</dcterms:modified>
</cp:coreProperties>
</file>